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447" r:id="rId2"/>
    <p:sldId id="477" r:id="rId3"/>
    <p:sldId id="446" r:id="rId4"/>
    <p:sldId id="473" r:id="rId5"/>
    <p:sldId id="469" r:id="rId6"/>
    <p:sldId id="474" r:id="rId7"/>
    <p:sldId id="464" r:id="rId8"/>
    <p:sldId id="465" r:id="rId9"/>
    <p:sldId id="468" r:id="rId10"/>
    <p:sldId id="475" r:id="rId11"/>
    <p:sldId id="476" r:id="rId12"/>
    <p:sldId id="480" r:id="rId13"/>
    <p:sldId id="478" r:id="rId14"/>
    <p:sldId id="481" r:id="rId15"/>
    <p:sldId id="479" r:id="rId16"/>
    <p:sldId id="482" r:id="rId17"/>
    <p:sldId id="4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 TESTARD" initials="LT" lastIdx="5" clrIdx="0">
    <p:extLst>
      <p:ext uri="{19B8F6BF-5375-455C-9EA6-DF929625EA0E}">
        <p15:presenceInfo xmlns:p15="http://schemas.microsoft.com/office/powerpoint/2012/main" userId="LEA TESTARD" providerId="None"/>
      </p:ext>
    </p:extLst>
  </p:cmAuthor>
  <p:cmAuthor id="2" name="Relations Internationales" initials="RI" lastIdx="1" clrIdx="1">
    <p:extLst>
      <p:ext uri="{19B8F6BF-5375-455C-9EA6-DF929625EA0E}">
        <p15:presenceInfo xmlns:p15="http://schemas.microsoft.com/office/powerpoint/2012/main" userId="61c63d400a9c4e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E2D8"/>
    <a:srgbClr val="D1E3FF"/>
    <a:srgbClr val="E74610"/>
    <a:srgbClr val="FF7C80"/>
    <a:srgbClr val="003399"/>
    <a:srgbClr val="FFFFFF"/>
    <a:srgbClr val="D7ECC8"/>
    <a:srgbClr val="FFFF99"/>
    <a:srgbClr val="D41EE2"/>
    <a:srgbClr val="202C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49" autoAdjust="0"/>
    <p:restoredTop sz="64416" autoAdjust="0"/>
  </p:normalViewPr>
  <p:slideViewPr>
    <p:cSldViewPr snapToGrid="0">
      <p:cViewPr varScale="1">
        <p:scale>
          <a:sx n="74" d="100"/>
          <a:sy n="74" d="100"/>
        </p:scale>
        <p:origin x="2178" y="66"/>
      </p:cViewPr>
      <p:guideLst/>
    </p:cSldViewPr>
  </p:slideViewPr>
  <p:notesTextViewPr>
    <p:cViewPr>
      <p:scale>
        <a:sx n="1" d="1"/>
        <a:sy n="1" d="1"/>
      </p:scale>
      <p:origin x="0" y="0"/>
    </p:cViewPr>
  </p:notesTextViewPr>
  <p:notesViewPr>
    <p:cSldViewPr snapToGrid="0">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576BEB-EE60-4DBC-89D2-754B757CD6E7}" type="datetimeFigureOut">
              <a:rPr lang="en-US" smtClean="0"/>
              <a:t>9/16/2021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4CE229-B20A-4164-A8E2-E3E534164474}" type="slidenum">
              <a:rPr lang="en-US" smtClean="0"/>
              <a:t>‹N°›</a:t>
            </a:fld>
            <a:endParaRPr lang="en-US" dirty="0"/>
          </a:p>
        </p:txBody>
      </p:sp>
    </p:spTree>
    <p:extLst>
      <p:ext uri="{BB962C8B-B14F-4D97-AF65-F5344CB8AC3E}">
        <p14:creationId xmlns:p14="http://schemas.microsoft.com/office/powerpoint/2010/main" val="13531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96D8DA-7125-4CA3-828C-7DD38985E502}" type="datetimeFigureOut">
              <a:rPr lang="en-US" smtClean="0"/>
              <a:t>9/16/2021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AB5DC-3C00-4937-9CE4-4DA4D5B61534}" type="slidenum">
              <a:rPr lang="en-US" smtClean="0"/>
              <a:t>‹N°›</a:t>
            </a:fld>
            <a:endParaRPr lang="en-US" dirty="0"/>
          </a:p>
        </p:txBody>
      </p:sp>
    </p:spTree>
    <p:extLst>
      <p:ext uri="{BB962C8B-B14F-4D97-AF65-F5344CB8AC3E}">
        <p14:creationId xmlns:p14="http://schemas.microsoft.com/office/powerpoint/2010/main" val="2399081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1</a:t>
            </a:fld>
            <a:endParaRPr lang="en-US" dirty="0"/>
          </a:p>
        </p:txBody>
      </p:sp>
    </p:spTree>
    <p:extLst>
      <p:ext uri="{BB962C8B-B14F-4D97-AF65-F5344CB8AC3E}">
        <p14:creationId xmlns:p14="http://schemas.microsoft.com/office/powerpoint/2010/main" val="732688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15</a:t>
            </a:fld>
            <a:endParaRPr lang="en-US" dirty="0"/>
          </a:p>
        </p:txBody>
      </p:sp>
    </p:spTree>
    <p:extLst>
      <p:ext uri="{BB962C8B-B14F-4D97-AF65-F5344CB8AC3E}">
        <p14:creationId xmlns:p14="http://schemas.microsoft.com/office/powerpoint/2010/main" val="3880129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a:t>
            </a:r>
            <a:r>
              <a:rPr lang="fr-FR" baseline="0" dirty="0" smtClean="0"/>
              <a:t> des aspects les plus importants de votre mobilité consiste à anticiper pour ne pas être pris au dépourvu, et pouvoir profiter pleinement de votre aventure. </a:t>
            </a:r>
          </a:p>
          <a:p>
            <a:r>
              <a:rPr lang="fr-FR" baseline="0" dirty="0" smtClean="0"/>
              <a:t>Pour cela, il faut, entre autres, penser à assurer votre séjour. </a:t>
            </a:r>
          </a:p>
          <a:p>
            <a:r>
              <a:rPr lang="fr-FR" baseline="0" dirty="0" smtClean="0"/>
              <a:t>Si vous partez au </a:t>
            </a:r>
            <a:r>
              <a:rPr lang="fr-FR" baseline="0" dirty="0" err="1" smtClean="0"/>
              <a:t>Quebec</a:t>
            </a:r>
            <a:r>
              <a:rPr lang="fr-FR" baseline="0" dirty="0" smtClean="0"/>
              <a:t>, et que vous êtes de nationalité française, un accord conclu entre les deux pays vous permet de bénéficier gratuitement de l’assurance maladie québécoise, autrement appelée la RAMQ. Pour en bénéficier, il faut remplir un formulaire, téléchargeable directement depuis internet. Il devra être rempli par votre coordinateur de mobilité UGA (destination, durée de la mobilité, signature) puis validé par votre caisse de sécurité sociale avant envoi à votre université d’accueil pour faire le lien avec le </a:t>
            </a:r>
            <a:r>
              <a:rPr lang="fr-FR" baseline="0" dirty="0" err="1" smtClean="0"/>
              <a:t>Quebec</a:t>
            </a:r>
            <a:r>
              <a:rPr lang="fr-FR" baseline="0" dirty="0" smtClean="0"/>
              <a:t>. </a:t>
            </a:r>
          </a:p>
          <a:p>
            <a:endParaRPr lang="fr-FR" baseline="0" dirty="0" smtClean="0"/>
          </a:p>
          <a:p>
            <a:r>
              <a:rPr lang="fr-FR" baseline="0" dirty="0" smtClean="0"/>
              <a:t>Dans le reste du Canada, ou si vous n’avez pas la nationalité française, cet accord n’est pas valable il faut obligatoirement être couvert. La santé coute très cher hors de France. Par exemple, une consultation banale chez le médecin peut valoir jusqu’à 120 dollars. Nous vous recommandons de souscrire à l’assurance maladie proposée par le partenaire, même si elle est onéreuse (elle est d’ailleurs souvent rendue obligatoire lors de votre candidature). Si rien ne vous est proposé, consultez votre caisse de mutuelle ou les offres de mutuelle étudiante qui couvrent les séjours à l’international et prennent en charge, couverture santé, remboursement en cas de vol,, retard ou annulation de vol, responsabilité civile, et rapatriement)</a:t>
            </a:r>
            <a:endParaRPr lang="fr-FR" dirty="0" smtClean="0"/>
          </a:p>
          <a:p>
            <a:endParaRPr lang="fr-FR" dirty="0" smtClean="0"/>
          </a:p>
          <a:p>
            <a:endParaRPr lang="fr-FR" dirty="0" smtClean="0"/>
          </a:p>
          <a:p>
            <a:endParaRPr lang="fr-FR" dirty="0" smtClean="0"/>
          </a:p>
          <a:p>
            <a:r>
              <a:rPr lang="fr-FR" dirty="0" smtClean="0"/>
              <a:t>Attention : L’UGA ne vous</a:t>
            </a:r>
            <a:r>
              <a:rPr lang="fr-FR" baseline="0" dirty="0" smtClean="0"/>
              <a:t> accompagne pas sur ces démarches </a:t>
            </a:r>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16</a:t>
            </a:fld>
            <a:endParaRPr lang="en-US" dirty="0"/>
          </a:p>
        </p:txBody>
      </p:sp>
    </p:spTree>
    <p:extLst>
      <p:ext uri="{BB962C8B-B14F-4D97-AF65-F5344CB8AC3E}">
        <p14:creationId xmlns:p14="http://schemas.microsoft.com/office/powerpoint/2010/main" val="137929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Vous Avez maintenant les informations principales</a:t>
            </a:r>
            <a:r>
              <a:rPr lang="fr-FR" baseline="0" dirty="0" smtClean="0"/>
              <a:t> </a:t>
            </a:r>
            <a:r>
              <a:rPr lang="fr-FR" baseline="0" dirty="0" err="1" smtClean="0"/>
              <a:t>nécéssaires</a:t>
            </a:r>
            <a:r>
              <a:rPr lang="fr-FR" baseline="0" dirty="0" smtClean="0"/>
              <a:t> à tout projet de mobilité au Canada. </a:t>
            </a:r>
          </a:p>
          <a:p>
            <a:endParaRPr lang="fr-FR" baseline="0" dirty="0" smtClean="0"/>
          </a:p>
          <a:p>
            <a:r>
              <a:rPr lang="fr-FR" baseline="0" dirty="0" smtClean="0"/>
              <a:t>Si vous avez des questions des doutes ou des documents à transmettre n’hésitez à nous contacter à </a:t>
            </a:r>
            <a:r>
              <a:rPr lang="fr-FR" baseline="0" dirty="0" err="1" smtClean="0"/>
              <a:t>outgoing</a:t>
            </a:r>
            <a:r>
              <a:rPr lang="fr-FR" baseline="0" dirty="0" smtClean="0"/>
              <a:t>. </a:t>
            </a:r>
          </a:p>
          <a:p>
            <a:endParaRPr lang="fr-FR" baseline="0" dirty="0" smtClean="0"/>
          </a:p>
          <a:p>
            <a:r>
              <a:rPr lang="fr-FR" baseline="0" dirty="0" smtClean="0"/>
              <a:t>Merci pour votre attention et </a:t>
            </a:r>
            <a:r>
              <a:rPr lang="fr-FR" baseline="0" dirty="0" err="1" smtClean="0"/>
              <a:t>let’s</a:t>
            </a:r>
            <a:r>
              <a:rPr lang="fr-FR" baseline="0" dirty="0" smtClean="0"/>
              <a:t> go to Canada !</a:t>
            </a:r>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17</a:t>
            </a:fld>
            <a:endParaRPr lang="en-US" dirty="0"/>
          </a:p>
        </p:txBody>
      </p:sp>
    </p:spTree>
    <p:extLst>
      <p:ext uri="{BB962C8B-B14F-4D97-AF65-F5344CB8AC3E}">
        <p14:creationId xmlns:p14="http://schemas.microsoft.com/office/powerpoint/2010/main" val="84359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Sélection en 2 temps : une première</a:t>
            </a:r>
            <a:r>
              <a:rPr lang="fr-FR" baseline="0" dirty="0" smtClean="0"/>
              <a:t> candidature à l’UGA et une deuxième chez le partenaire ! </a:t>
            </a:r>
            <a:endParaRPr lang="fr-FR" dirty="0" smtClean="0"/>
          </a:p>
          <a:p>
            <a:endParaRPr lang="fr-FR" dirty="0" smtClean="0"/>
          </a:p>
          <a:p>
            <a:r>
              <a:rPr lang="fr-FR" baseline="0" dirty="0" smtClean="0"/>
              <a:t>Commençons par un rappel des différentes étapes de la mobilité : vous candidatez d’abord à l’UGA, où vous êtes sélectionnés sur un de vos vœux parmi tous les étudiants de l’UGA. Votre dossier nous permet de vérifier que votre niveau d’études et de langues correspondent aux critères demandés par nos partenaire, puis d’évaluer vos motivations, afin de voir si votre projet est en adéquation avec les destinations que vous envisagez. Vous êtes plusieurs à envisager les mêmes vœux, pour un nombre de places limité. C’est donc à nous de faire une sélection et de vous attribuer un de vos souhaits. </a:t>
            </a:r>
          </a:p>
          <a:p>
            <a:r>
              <a:rPr lang="fr-FR" baseline="0" dirty="0" smtClean="0"/>
              <a:t>Une fois présélectionné à l’UGA, nous vous nominons chez nos partenaires, qui nous envoient leurs procédures de candidature et leurs calendriers. Commence l’étape 3, qui consister à vous guider afin d’élaborer ensemble le meilleur dossier possible. Le partenaire a en effet un de regard sur votre niveau et vos choix de cours, c’est lui qui a le dernier mot sur votre candidature. Au cours du 2</a:t>
            </a:r>
            <a:r>
              <a:rPr lang="fr-FR" baseline="30000" dirty="0" smtClean="0"/>
              <a:t>e</a:t>
            </a:r>
            <a:r>
              <a:rPr lang="fr-FR" baseline="0" dirty="0" smtClean="0"/>
              <a:t> semestre, vous recevrez une lettre d’acceptation, ou de refus de l’université ou vous avez candidaté. C’est cette lettre qui lancera l’étape 4 : la préparation logistique (achat du billet d’avion, réservation de logement, demandes de visa…) et la validation finale des choix de cours que vous suivrez chez le partenaire. Attention, </a:t>
            </a:r>
            <a:r>
              <a:rPr lang="fr-FR" dirty="0" smtClean="0"/>
              <a:t>les acceptations</a:t>
            </a:r>
            <a:r>
              <a:rPr lang="fr-FR" baseline="0" dirty="0" smtClean="0"/>
              <a:t> des partenaire peuvent arriver jusqu’en juillet ! Une candidature en mobilité vous demande donc d’être flexibles et d’anticiper. </a:t>
            </a:r>
          </a:p>
          <a:p>
            <a:r>
              <a:rPr lang="fr-FR" baseline="0" dirty="0" smtClean="0"/>
              <a:t>Enfin, l’étape indispensable avant de partir : vous validez votre année universitaire et vous vous réinscrivez à l’UGA. </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2</a:t>
            </a:fld>
            <a:endParaRPr lang="en-US" dirty="0"/>
          </a:p>
        </p:txBody>
      </p:sp>
    </p:spTree>
    <p:extLst>
      <p:ext uri="{BB962C8B-B14F-4D97-AF65-F5344CB8AC3E}">
        <p14:creationId xmlns:p14="http://schemas.microsoft.com/office/powerpoint/2010/main" val="415472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3</a:t>
            </a:fld>
            <a:endParaRPr lang="en-US"/>
          </a:p>
        </p:txBody>
      </p:sp>
    </p:spTree>
    <p:extLst>
      <p:ext uri="{BB962C8B-B14F-4D97-AF65-F5344CB8AC3E}">
        <p14:creationId xmlns:p14="http://schemas.microsoft.com/office/powerpoint/2010/main" val="1281844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Pourquoi partir au Canada</a:t>
            </a:r>
            <a:r>
              <a:rPr lang="fr-FR" baseline="0" dirty="0" smtClean="0"/>
              <a:t> ? </a:t>
            </a:r>
          </a:p>
          <a:p>
            <a:endParaRPr lang="fr-FR" baseline="0" dirty="0" smtClean="0"/>
          </a:p>
          <a:p>
            <a:r>
              <a:rPr lang="fr-FR" baseline="0" dirty="0" smtClean="0"/>
              <a:t>Tout d’abord c’est un pays bilingue qui vous donne le choix d’améliorer vous compétences en anglais ou de rester dans votre zone de confort en </a:t>
            </a:r>
            <a:r>
              <a:rPr lang="fr-FR" baseline="0" dirty="0" err="1" smtClean="0"/>
              <a:t>choissisant</a:t>
            </a:r>
            <a:r>
              <a:rPr lang="fr-FR" baseline="0" dirty="0" smtClean="0"/>
              <a:t> un destination francophone. </a:t>
            </a:r>
          </a:p>
          <a:p>
            <a:r>
              <a:rPr lang="fr-FR" baseline="0" dirty="0" smtClean="0"/>
              <a:t>le Canada est la destination la plus prisée par les étudiants Français et c’est donc aussi là bas que le plus de partenariats d’</a:t>
            </a:r>
            <a:r>
              <a:rPr lang="fr-FR" baseline="0" dirty="0" err="1" smtClean="0"/>
              <a:t>echanges</a:t>
            </a:r>
            <a:r>
              <a:rPr lang="fr-FR" baseline="0" dirty="0" smtClean="0"/>
              <a:t> sont crées. Un grands nombres de destinations y sont proposés. </a:t>
            </a:r>
          </a:p>
          <a:p>
            <a:r>
              <a:rPr lang="fr-FR" baseline="0" dirty="0" smtClean="0"/>
              <a:t>C’est un pays plein de diversité autant géographique que culturelle. La société y est ouverte et cela participera à élargir vos propres horizons et votre manière de penser. </a:t>
            </a:r>
          </a:p>
          <a:p>
            <a:r>
              <a:rPr lang="fr-FR" baseline="0" dirty="0" smtClean="0"/>
              <a:t> Vous aurez l’opportunité de vous crée un réseau d’étudiants locaux et internationaux ce qui pourra par la suite potentiellement vous ouvrir des portes au niveau professionnel. </a:t>
            </a:r>
          </a:p>
          <a:p>
            <a:r>
              <a:rPr lang="fr-FR" baseline="0" dirty="0" smtClean="0"/>
              <a:t>La vie de campus est dynamique, les infrastructures et les activités proposées sont nombreuses et facilitent votre intégration. </a:t>
            </a:r>
          </a:p>
          <a:p>
            <a:r>
              <a:rPr lang="fr-FR" baseline="0" dirty="0" smtClean="0"/>
              <a:t>Enfin une expérience de mobilité au Canada </a:t>
            </a:r>
            <a:r>
              <a:rPr lang="fr-FR" baseline="0" dirty="0" err="1" smtClean="0"/>
              <a:t>dévellopera</a:t>
            </a:r>
            <a:r>
              <a:rPr lang="fr-FR" baseline="0" dirty="0" smtClean="0"/>
              <a:t> vos compétences et  pourra être valorisée à l’avenir sur votre CV. </a:t>
            </a:r>
          </a:p>
          <a:p>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5</a:t>
            </a:fld>
            <a:endParaRPr lang="en-US" dirty="0"/>
          </a:p>
        </p:txBody>
      </p:sp>
    </p:spTree>
    <p:extLst>
      <p:ext uri="{BB962C8B-B14F-4D97-AF65-F5344CB8AC3E}">
        <p14:creationId xmlns:p14="http://schemas.microsoft.com/office/powerpoint/2010/main" val="111688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Quels</a:t>
            </a:r>
            <a:r>
              <a:rPr lang="fr-FR" baseline="0" dirty="0" smtClean="0"/>
              <a:t> sont les différents types d’échanges pour le canada. </a:t>
            </a:r>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L’UGA base ses échanges universitaires sur différents type d’accords établis avec des partenaires. Avant de candidater, il vous faut comprendre ce qu’est un accord. </a:t>
            </a:r>
          </a:p>
          <a:p>
            <a:r>
              <a:rPr lang="fr-FR" baseline="0" dirty="0" smtClean="0"/>
              <a:t>Les accords bilatéraux sont des arrangements faits d’université à université. Chacune délimite les filières concernées par l’accord, et liste les matières disponibles aux étudiants venant en échange. Ce type d’accord peut être fait faculté par faculté : c’est un accord de composante. C’est donc la composante qui fera sa sélection en interne pour envoyer ses étudiants en mobilité, et contactera le partenaire pour la nomination de ses recrues. </a:t>
            </a:r>
          </a:p>
          <a:p>
            <a:r>
              <a:rPr lang="fr-FR" baseline="0" dirty="0" smtClean="0"/>
              <a:t>Mais il peut également être fait pour toute l’UGA : c’est ce qu’on appelle un accord Central, ouvert à toutes les composantes dans discrimination de filière. Les étudiants candidatent donc au sein de leur composante, puis sont sélectionnés, parmi tous les étudiants UGA, au cours d’une commission centrale. Vous l’aurez deviné, ce sont ensuite les services centraux qui gèrent le lien avec le partenaire pour la suite du processus!</a:t>
            </a:r>
          </a:p>
          <a:p>
            <a:endParaRPr lang="fr-FR" baseline="0" dirty="0" smtClean="0"/>
          </a:p>
          <a:p>
            <a:r>
              <a:rPr lang="fr-FR" baseline="0" dirty="0" smtClean="0"/>
              <a:t>Passons aux accords multilatéraux, également appelés « Programmes ». Ce sont des conventions passées entre plusieurs universités et plusieurs pays, en général, délimités par une région. Par exemple, le réseau ORA, est un programme signé entre plusieurs universités de la région Auvergne </a:t>
            </a:r>
            <a:r>
              <a:rPr lang="fr-FR" baseline="0" dirty="0" err="1" smtClean="0"/>
              <a:t>Rhone</a:t>
            </a:r>
            <a:r>
              <a:rPr lang="fr-FR" baseline="0" dirty="0" smtClean="0"/>
              <a:t> Alpes, et plusieurs universités de la région Ontario. Il permet donc à des étudiants </a:t>
            </a:r>
            <a:r>
              <a:rPr lang="fr-FR" baseline="0" dirty="0" err="1" smtClean="0"/>
              <a:t>rhonalpins</a:t>
            </a:r>
            <a:r>
              <a:rPr lang="fr-FR" baseline="0" dirty="0" smtClean="0"/>
              <a:t> de partir sur des destinations ontariennes. </a:t>
            </a:r>
          </a:p>
          <a:p>
            <a:endParaRPr lang="fr-FR" baseline="0" dirty="0" smtClean="0"/>
          </a:p>
          <a:p>
            <a:r>
              <a:rPr lang="fr-FR" baseline="0" dirty="0" smtClean="0"/>
              <a:t>Pour ce type d’accord, qui ouvre plus de portes aux étudiants, mais peut être plus exigeant, la sélection se fait en plusieurs étapes : la présélection suit le cours habituel d’une candidature en mobilité à l’UGA : candidature en ligne et vœux sur les universités proposés par le réseau choisi. Puis, en fonction du programme, la présélection se fera au niveau de la composante, pour ORA, alors qu’il passera en commission centrale pour le BCI. Dans les deux cas, la suite du processus passera aux mains des services centraux UGA. </a:t>
            </a:r>
          </a:p>
          <a:p>
            <a:endParaRPr lang="fr-FR" baseline="0" dirty="0" smtClean="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7</a:t>
            </a:fld>
            <a:endParaRPr lang="en-US"/>
          </a:p>
        </p:txBody>
      </p:sp>
    </p:spTree>
    <p:extLst>
      <p:ext uri="{BB962C8B-B14F-4D97-AF65-F5344CB8AC3E}">
        <p14:creationId xmlns:p14="http://schemas.microsoft.com/office/powerpoint/2010/main" val="2754390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Maintenant que vous avez compris le concept d’accord</a:t>
            </a:r>
            <a:r>
              <a:rPr lang="fr-FR" baseline="0" dirty="0" smtClean="0"/>
              <a:t>, vous pouvez procéder au choix d’une destination. </a:t>
            </a:r>
          </a:p>
          <a:p>
            <a:endParaRPr lang="fr-FR" baseline="0" dirty="0" smtClean="0"/>
          </a:p>
          <a:p>
            <a:r>
              <a:rPr lang="fr-FR" dirty="0" smtClean="0"/>
              <a:t>Lorsque vous ferrez vos candidatures pour une mobilité,</a:t>
            </a:r>
            <a:r>
              <a:rPr lang="fr-FR" baseline="0" dirty="0" smtClean="0"/>
              <a:t> vous devrez aller consulter la carte interactive des destinations sur la plateforme </a:t>
            </a:r>
            <a:r>
              <a:rPr lang="fr-FR" baseline="0" dirty="0" err="1" smtClean="0"/>
              <a:t>move’on</a:t>
            </a:r>
            <a:r>
              <a:rPr lang="fr-FR" baseline="0" dirty="0" smtClean="0"/>
              <a:t>. Vous utiliserez ensuite cette </a:t>
            </a:r>
            <a:r>
              <a:rPr lang="fr-FR" baseline="0" dirty="0" err="1" smtClean="0"/>
              <a:t>meme</a:t>
            </a:r>
            <a:r>
              <a:rPr lang="fr-FR" baseline="0" dirty="0" smtClean="0"/>
              <a:t> plateforme pour candidater. Attention tous les destinations ne sont pas ouvertes à toutes les composantes, vous devrez bien mettre le filtre de votre composante propre pour voir quels accords sont disponibles pour votre composante.  Vous pourrez également consulter les exigences des partenaires et notamment en termes de niveau de langue. </a:t>
            </a:r>
          </a:p>
          <a:p>
            <a:endParaRPr lang="fr-FR" baseline="0" dirty="0" smtClean="0"/>
          </a:p>
          <a:p>
            <a:r>
              <a:rPr lang="fr-FR" baseline="0" dirty="0" smtClean="0"/>
              <a:t>La grande majorité de nos accords au Canada se situent dans les provinces du </a:t>
            </a:r>
            <a:r>
              <a:rPr lang="fr-FR" baseline="0" dirty="0" err="1" smtClean="0"/>
              <a:t>québec</a:t>
            </a:r>
            <a:r>
              <a:rPr lang="fr-FR" baseline="0" dirty="0" smtClean="0"/>
              <a:t> et de </a:t>
            </a:r>
            <a:r>
              <a:rPr lang="fr-FR" baseline="0" dirty="0" err="1" smtClean="0"/>
              <a:t>l’ontario</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8</a:t>
            </a:fld>
            <a:endParaRPr lang="en-US"/>
          </a:p>
        </p:txBody>
      </p:sp>
    </p:spTree>
    <p:extLst>
      <p:ext uri="{BB962C8B-B14F-4D97-AF65-F5344CB8AC3E}">
        <p14:creationId xmlns:p14="http://schemas.microsoft.com/office/powerpoint/2010/main" val="270543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Le réseau BCI comprend des accords d’échange avec 9 universités Québécoises. </a:t>
            </a:r>
          </a:p>
          <a:p>
            <a:endParaRPr lang="fr-FR" baseline="0" dirty="0" smtClean="0"/>
          </a:p>
          <a:p>
            <a:r>
              <a:rPr lang="fr-FR" baseline="0" dirty="0" smtClean="0"/>
              <a:t>Lors de votre candidature à l’UGA, 1 vœux pour le BCI permet par la suite de demander 3 vœux d’universités dans le réseau. </a:t>
            </a:r>
          </a:p>
          <a:p>
            <a:endParaRPr lang="fr-FR" baseline="0" dirty="0" smtClean="0"/>
          </a:p>
          <a:p>
            <a:r>
              <a:rPr lang="fr-FR" baseline="0" dirty="0" smtClean="0"/>
              <a:t>L’avantage d’une mobilité au Québec est de ne pas nécessiter de niveau de langue pour candidater à la majorité des </a:t>
            </a:r>
            <a:r>
              <a:rPr lang="fr-FR" baseline="0" dirty="0" err="1" smtClean="0"/>
              <a:t>univs</a:t>
            </a:r>
            <a:r>
              <a:rPr lang="fr-FR" baseline="0" dirty="0" smtClean="0"/>
              <a:t> du réseau. A l’exception de l’université de Bishop </a:t>
            </a:r>
          </a:p>
          <a:p>
            <a:r>
              <a:rPr lang="fr-FR" baseline="0" dirty="0" smtClean="0"/>
              <a:t>Votre bible de référence concernant le réseau BCI est  le Site du PEE : Vous pouvez consulter ce site pour: - Les conditions de participation - La liste des universités partenaires et leurs conditions d’admissibilité supplémentaires - Comment constituer son dossier de candidature + choix de cours + exigences linguistiques. </a:t>
            </a:r>
          </a:p>
          <a:p>
            <a:endParaRPr lang="fr-FR" baseline="0" dirty="0" smtClean="0"/>
          </a:p>
          <a:p>
            <a:r>
              <a:rPr lang="fr-FR" baseline="0" dirty="0" smtClean="0"/>
              <a:t>La sélection sur ce programme est plus facile du coté de l’UGA mais plus de compétition du coté partenaire (place ouvertes aussi à d’autres étudiants d’universités françaises) . </a:t>
            </a:r>
          </a:p>
          <a:p>
            <a:r>
              <a:rPr lang="fr-FR" baseline="0" dirty="0" smtClean="0"/>
              <a:t>Une fois sélectionné, vous serez convié à une réunion d’information pour vous expliquer plus en détail les différentes procédures à suivre. </a:t>
            </a:r>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9</a:t>
            </a:fld>
            <a:endParaRPr lang="en-US"/>
          </a:p>
        </p:txBody>
      </p:sp>
    </p:spTree>
    <p:extLst>
      <p:ext uri="{BB962C8B-B14F-4D97-AF65-F5344CB8AC3E}">
        <p14:creationId xmlns:p14="http://schemas.microsoft.com/office/powerpoint/2010/main" val="2262886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a:t>
            </a:r>
            <a:r>
              <a:rPr lang="fr-FR" baseline="0" dirty="0" smtClean="0"/>
              <a:t> </a:t>
            </a:r>
            <a:r>
              <a:rPr lang="fr-FR" dirty="0" smtClean="0"/>
              <a:t>ne pas</a:t>
            </a:r>
            <a:r>
              <a:rPr lang="fr-FR" baseline="0" dirty="0" smtClean="0"/>
              <a:t> avoir de mauvaise surprises (et gâcher un vœux car les université canadiennes sont très </a:t>
            </a:r>
            <a:r>
              <a:rPr lang="fr-FR" baseline="0" dirty="0" err="1" smtClean="0"/>
              <a:t>selectives</a:t>
            </a:r>
            <a:r>
              <a:rPr lang="fr-FR" baseline="0" dirty="0" smtClean="0"/>
              <a:t>) il est </a:t>
            </a:r>
            <a:r>
              <a:rPr lang="fr-FR" baseline="0" dirty="0" err="1" smtClean="0"/>
              <a:t>nécéssaire</a:t>
            </a:r>
            <a:r>
              <a:rPr lang="fr-FR" baseline="0" dirty="0" smtClean="0"/>
              <a:t> d’avoir un dossier bien préparé : </a:t>
            </a:r>
          </a:p>
          <a:p>
            <a:r>
              <a:rPr lang="fr-FR" baseline="0" dirty="0" smtClean="0"/>
              <a:t>La majorité des universités Canadiennes demandent un bon niveau universitaire. Aussi si vous n’avez pas en moyenne 12/20 sur vos deux dernière année d’études, votre candidature ne sera pas retenue. </a:t>
            </a:r>
          </a:p>
          <a:p>
            <a:r>
              <a:rPr lang="fr-FR" dirty="0" smtClean="0"/>
              <a:t>Il vous faudra vérifier que les cours choisis sont validés pédagogiquement par votre composante . (attention au Canada tous les cours ne sont pas ouverts aux étudiants étrangers) Tous les cours doivent être issus d’un seul programme d’études de l’université partenaire – condition à</a:t>
            </a:r>
            <a:r>
              <a:rPr lang="fr-FR" baseline="0" dirty="0" smtClean="0"/>
              <a:t> </a:t>
            </a:r>
            <a:r>
              <a:rPr lang="fr-FR" dirty="0" smtClean="0"/>
              <a:t>bien</a:t>
            </a:r>
            <a:r>
              <a:rPr lang="fr-FR" baseline="0" dirty="0" smtClean="0"/>
              <a:t> vérifier pour les</a:t>
            </a:r>
            <a:r>
              <a:rPr lang="fr-FR" dirty="0" smtClean="0"/>
              <a:t> parcours bi-disciplinaires de l’UGA et</a:t>
            </a:r>
            <a:r>
              <a:rPr lang="fr-FR" baseline="0" dirty="0" smtClean="0"/>
              <a:t> </a:t>
            </a:r>
            <a:r>
              <a:rPr lang="fr-FR" dirty="0" smtClean="0"/>
              <a:t>voir avec votre correspondant pédagogique.</a:t>
            </a:r>
            <a:r>
              <a:rPr lang="fr-FR" baseline="0" dirty="0" smtClean="0"/>
              <a:t> Pour avoir ces informations, vous pouvez</a:t>
            </a:r>
            <a:r>
              <a:rPr lang="fr-FR" dirty="0" smtClean="0"/>
              <a:t> consulter les « conditions particulières d’admission » sur</a:t>
            </a:r>
            <a:r>
              <a:rPr lang="fr-FR" baseline="0" dirty="0" smtClean="0"/>
              <a:t> les FACTSHEET des établissement partenaires </a:t>
            </a:r>
          </a:p>
          <a:p>
            <a:r>
              <a:rPr lang="fr-FR" sz="1200" baseline="0" dirty="0" smtClean="0"/>
              <a:t>Avoir les moyens financier de partir est un élément clé de la mobilité. Par exemple pour demander son permis d’études : il faut </a:t>
            </a:r>
            <a:r>
              <a:rPr lang="fr-FR" sz="1200" b="1" baseline="0" dirty="0" smtClean="0"/>
              <a:t>justifier de 13 000 dollars canadiens </a:t>
            </a:r>
            <a:r>
              <a:rPr lang="fr-FR" sz="1200" baseline="0" dirty="0" smtClean="0"/>
              <a:t>lors de cette demande. Pensez </a:t>
            </a:r>
            <a:r>
              <a:rPr lang="fr-FR" sz="1200" baseline="0" dirty="0" err="1" smtClean="0"/>
              <a:t>egalement</a:t>
            </a:r>
            <a:r>
              <a:rPr lang="fr-FR" sz="1200" baseline="0" dirty="0" smtClean="0"/>
              <a:t> à prendre en compte les cours de billet d’avion, le couts de la vie plus chère que en France, l’achat de vêtements d’hiver chaud. </a:t>
            </a:r>
          </a:p>
          <a:p>
            <a:r>
              <a:rPr lang="fr-FR" dirty="0" smtClean="0"/>
              <a:t>Concernant</a:t>
            </a:r>
            <a:r>
              <a:rPr lang="fr-FR" baseline="0" dirty="0" smtClean="0"/>
              <a:t> </a:t>
            </a:r>
            <a:r>
              <a:rPr lang="fr-FR" dirty="0" smtClean="0"/>
              <a:t> les passeport et tests de langues</a:t>
            </a:r>
            <a:r>
              <a:rPr lang="fr-FR" baseline="0" dirty="0" smtClean="0"/>
              <a:t> ! Nous vous demandons d’y prêter particulièrement attention =&gt; Sans ces documents au plus tôt votre mobilité peut-être refusée dès la première étape de candidature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12</a:t>
            </a:fld>
            <a:endParaRPr lang="en-US"/>
          </a:p>
        </p:txBody>
      </p:sp>
    </p:spTree>
    <p:extLst>
      <p:ext uri="{BB962C8B-B14F-4D97-AF65-F5344CB8AC3E}">
        <p14:creationId xmlns:p14="http://schemas.microsoft.com/office/powerpoint/2010/main" val="1296938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Si vous </a:t>
            </a:r>
            <a:r>
              <a:rPr lang="fr-FR" dirty="0" err="1" smtClean="0"/>
              <a:t>etes</a:t>
            </a:r>
            <a:r>
              <a:rPr lang="fr-FR" dirty="0" smtClean="0"/>
              <a:t> de</a:t>
            </a:r>
            <a:r>
              <a:rPr lang="fr-FR" baseline="0" dirty="0" smtClean="0"/>
              <a:t> nationalité </a:t>
            </a:r>
            <a:r>
              <a:rPr lang="fr-FR" baseline="0" dirty="0" err="1" smtClean="0"/>
              <a:t>francaise</a:t>
            </a:r>
            <a:r>
              <a:rPr lang="fr-FR" baseline="0" dirty="0" smtClean="0"/>
              <a:t>, vous n’aurez pas à demander de visa pour aller au Canada. Cependant si votre mobilité dure plus de 6 mois vous devrez demander un permis d’étude. Dans tous les cas, pour pouvoir y voyager vous devrez avoir une </a:t>
            </a:r>
            <a:r>
              <a:rPr lang="fr-FR" baseline="0" dirty="0" err="1" smtClean="0"/>
              <a:t>Autorsation</a:t>
            </a:r>
            <a:r>
              <a:rPr lang="fr-FR" baseline="0" dirty="0" smtClean="0"/>
              <a:t> de Voyage Electronique. </a:t>
            </a:r>
            <a:endParaRPr lang="fr-FR" dirty="0" smtClean="0"/>
          </a:p>
          <a:p>
            <a:endParaRPr lang="fr-FR" dirty="0" smtClean="0"/>
          </a:p>
          <a:p>
            <a:r>
              <a:rPr lang="fr-FR" dirty="0" smtClean="0"/>
              <a:t>Attention : L’UGA ne vous accompagne pas sur ces démarches consulaire. Elles sont </a:t>
            </a:r>
            <a:r>
              <a:rPr lang="fr-FR" dirty="0" err="1" smtClean="0"/>
              <a:t>suspetibles</a:t>
            </a:r>
            <a:r>
              <a:rPr lang="fr-FR" dirty="0" smtClean="0"/>
              <a:t> de</a:t>
            </a:r>
            <a:r>
              <a:rPr lang="fr-FR" baseline="0" dirty="0" smtClean="0"/>
              <a:t> changer à tout moment et vous devrez consulter les conditions appliquées au moment de votre départ.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88AB5DC-3C00-4937-9CE4-4DA4D5B61534}" type="slidenum">
              <a:rPr lang="en-US" smtClean="0"/>
              <a:t>14</a:t>
            </a:fld>
            <a:endParaRPr lang="en-US"/>
          </a:p>
        </p:txBody>
      </p:sp>
    </p:spTree>
    <p:extLst>
      <p:ext uri="{BB962C8B-B14F-4D97-AF65-F5344CB8AC3E}">
        <p14:creationId xmlns:p14="http://schemas.microsoft.com/office/powerpoint/2010/main" val="3050358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4_Custom Layout">
    <p:bg>
      <p:bgPr>
        <a:solidFill>
          <a:srgbClr val="202C41"/>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533638" y="2888237"/>
            <a:ext cx="4793594" cy="396976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3575538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5990492"/>
              <a:gd name="connsiteY0" fmla="*/ 0 h 6858000"/>
              <a:gd name="connsiteX1" fmla="*/ 3575538 w 5990492"/>
              <a:gd name="connsiteY1" fmla="*/ 0 h 6858000"/>
              <a:gd name="connsiteX2" fmla="*/ 5990492 w 5990492"/>
              <a:gd name="connsiteY2" fmla="*/ 6858000 h 6858000"/>
              <a:gd name="connsiteX3" fmla="*/ 0 w 5990492"/>
              <a:gd name="connsiteY3" fmla="*/ 6858000 h 6858000"/>
              <a:gd name="connsiteX4" fmla="*/ 0 w 5990492"/>
              <a:gd name="connsiteY4" fmla="*/ 0 h 6858000"/>
              <a:gd name="connsiteX0" fmla="*/ 0 w 5990492"/>
              <a:gd name="connsiteY0" fmla="*/ 0 h 6858000"/>
              <a:gd name="connsiteX1" fmla="*/ 2215661 w 5990492"/>
              <a:gd name="connsiteY1" fmla="*/ 0 h 6858000"/>
              <a:gd name="connsiteX2" fmla="*/ 5990492 w 5990492"/>
              <a:gd name="connsiteY2" fmla="*/ 6858000 h 6858000"/>
              <a:gd name="connsiteX3" fmla="*/ 0 w 5990492"/>
              <a:gd name="connsiteY3" fmla="*/ 6858000 h 6858000"/>
              <a:gd name="connsiteX4" fmla="*/ 0 w 5990492"/>
              <a:gd name="connsiteY4" fmla="*/ 0 h 6858000"/>
              <a:gd name="connsiteX0" fmla="*/ 468923 w 5990492"/>
              <a:gd name="connsiteY0" fmla="*/ 2942492 h 6858000"/>
              <a:gd name="connsiteX1" fmla="*/ 2215661 w 5990492"/>
              <a:gd name="connsiteY1" fmla="*/ 0 h 6858000"/>
              <a:gd name="connsiteX2" fmla="*/ 5990492 w 5990492"/>
              <a:gd name="connsiteY2" fmla="*/ 6858000 h 6858000"/>
              <a:gd name="connsiteX3" fmla="*/ 0 w 5990492"/>
              <a:gd name="connsiteY3" fmla="*/ 6858000 h 6858000"/>
              <a:gd name="connsiteX4" fmla="*/ 468923 w 5990492"/>
              <a:gd name="connsiteY4" fmla="*/ 2942492 h 6858000"/>
              <a:gd name="connsiteX0" fmla="*/ 468923 w 5990492"/>
              <a:gd name="connsiteY0" fmla="*/ 0 h 3915508"/>
              <a:gd name="connsiteX1" fmla="*/ 2942491 w 5990492"/>
              <a:gd name="connsiteY1" fmla="*/ 0 h 3915508"/>
              <a:gd name="connsiteX2" fmla="*/ 5990492 w 5990492"/>
              <a:gd name="connsiteY2" fmla="*/ 3915508 h 3915508"/>
              <a:gd name="connsiteX3" fmla="*/ 0 w 5990492"/>
              <a:gd name="connsiteY3" fmla="*/ 3915508 h 3915508"/>
              <a:gd name="connsiteX4" fmla="*/ 468923 w 5990492"/>
              <a:gd name="connsiteY4" fmla="*/ 0 h 3915508"/>
              <a:gd name="connsiteX0" fmla="*/ 0 w 5521569"/>
              <a:gd name="connsiteY0" fmla="*/ 0 h 3938954"/>
              <a:gd name="connsiteX1" fmla="*/ 2473568 w 5521569"/>
              <a:gd name="connsiteY1" fmla="*/ 0 h 3938954"/>
              <a:gd name="connsiteX2" fmla="*/ 5521569 w 5521569"/>
              <a:gd name="connsiteY2" fmla="*/ 3915508 h 3938954"/>
              <a:gd name="connsiteX3" fmla="*/ 0 w 5521569"/>
              <a:gd name="connsiteY3" fmla="*/ 3938954 h 3938954"/>
              <a:gd name="connsiteX4" fmla="*/ 0 w 5521569"/>
              <a:gd name="connsiteY4" fmla="*/ 0 h 3938954"/>
              <a:gd name="connsiteX0" fmla="*/ 0 w 4771292"/>
              <a:gd name="connsiteY0" fmla="*/ 0 h 3938954"/>
              <a:gd name="connsiteX1" fmla="*/ 2473568 w 4771292"/>
              <a:gd name="connsiteY1" fmla="*/ 0 h 3938954"/>
              <a:gd name="connsiteX2" fmla="*/ 4771292 w 4771292"/>
              <a:gd name="connsiteY2" fmla="*/ 3927231 h 3938954"/>
              <a:gd name="connsiteX3" fmla="*/ 0 w 4771292"/>
              <a:gd name="connsiteY3" fmla="*/ 3938954 h 3938954"/>
              <a:gd name="connsiteX4" fmla="*/ 0 w 4771292"/>
              <a:gd name="connsiteY4" fmla="*/ 0 h 3938954"/>
              <a:gd name="connsiteX0" fmla="*/ 0 w 4771292"/>
              <a:gd name="connsiteY0" fmla="*/ 0 h 3938954"/>
              <a:gd name="connsiteX1" fmla="*/ 2532184 w 4771292"/>
              <a:gd name="connsiteY1" fmla="*/ 11723 h 3938954"/>
              <a:gd name="connsiteX2" fmla="*/ 4771292 w 4771292"/>
              <a:gd name="connsiteY2" fmla="*/ 3927231 h 3938954"/>
              <a:gd name="connsiteX3" fmla="*/ 0 w 4771292"/>
              <a:gd name="connsiteY3" fmla="*/ 3938954 h 3938954"/>
              <a:gd name="connsiteX4" fmla="*/ 0 w 4771292"/>
              <a:gd name="connsiteY4" fmla="*/ 0 h 3938954"/>
              <a:gd name="connsiteX0" fmla="*/ 0 w 4771292"/>
              <a:gd name="connsiteY0" fmla="*/ 0 h 3938954"/>
              <a:gd name="connsiteX1" fmla="*/ 2497014 w 4771292"/>
              <a:gd name="connsiteY1" fmla="*/ 0 h 3938954"/>
              <a:gd name="connsiteX2" fmla="*/ 4771292 w 4771292"/>
              <a:gd name="connsiteY2" fmla="*/ 3927231 h 3938954"/>
              <a:gd name="connsiteX3" fmla="*/ 0 w 4771292"/>
              <a:gd name="connsiteY3" fmla="*/ 3938954 h 3938954"/>
              <a:gd name="connsiteX4" fmla="*/ 0 w 4771292"/>
              <a:gd name="connsiteY4" fmla="*/ 0 h 3938954"/>
              <a:gd name="connsiteX0" fmla="*/ 0 w 4771292"/>
              <a:gd name="connsiteY0" fmla="*/ 0 h 3938954"/>
              <a:gd name="connsiteX1" fmla="*/ 2672451 w 4771292"/>
              <a:gd name="connsiteY1" fmla="*/ 0 h 3938954"/>
              <a:gd name="connsiteX2" fmla="*/ 4771292 w 4771292"/>
              <a:gd name="connsiteY2" fmla="*/ 3927231 h 3938954"/>
              <a:gd name="connsiteX3" fmla="*/ 0 w 4771292"/>
              <a:gd name="connsiteY3" fmla="*/ 3938954 h 3938954"/>
              <a:gd name="connsiteX4" fmla="*/ 0 w 4771292"/>
              <a:gd name="connsiteY4" fmla="*/ 0 h 3938954"/>
              <a:gd name="connsiteX0" fmla="*/ 0 w 4771292"/>
              <a:gd name="connsiteY0" fmla="*/ 0 h 3938954"/>
              <a:gd name="connsiteX1" fmla="*/ 2523596 w 4771292"/>
              <a:gd name="connsiteY1" fmla="*/ 0 h 3938954"/>
              <a:gd name="connsiteX2" fmla="*/ 4771292 w 4771292"/>
              <a:gd name="connsiteY2" fmla="*/ 3927231 h 3938954"/>
              <a:gd name="connsiteX3" fmla="*/ 0 w 4771292"/>
              <a:gd name="connsiteY3" fmla="*/ 3938954 h 3938954"/>
              <a:gd name="connsiteX4" fmla="*/ 0 w 4771292"/>
              <a:gd name="connsiteY4" fmla="*/ 0 h 3938954"/>
              <a:gd name="connsiteX0" fmla="*/ 0 w 4803190"/>
              <a:gd name="connsiteY0" fmla="*/ 0 h 3938954"/>
              <a:gd name="connsiteX1" fmla="*/ 2523596 w 4803190"/>
              <a:gd name="connsiteY1" fmla="*/ 0 h 3938954"/>
              <a:gd name="connsiteX2" fmla="*/ 4803190 w 4803190"/>
              <a:gd name="connsiteY2" fmla="*/ 3937864 h 3938954"/>
              <a:gd name="connsiteX3" fmla="*/ 0 w 4803190"/>
              <a:gd name="connsiteY3" fmla="*/ 3938954 h 3938954"/>
              <a:gd name="connsiteX4" fmla="*/ 0 w 4803190"/>
              <a:gd name="connsiteY4" fmla="*/ 0 h 3938954"/>
              <a:gd name="connsiteX0" fmla="*/ 62 w 4803252"/>
              <a:gd name="connsiteY0" fmla="*/ 0 h 3938954"/>
              <a:gd name="connsiteX1" fmla="*/ 2523658 w 4803252"/>
              <a:gd name="connsiteY1" fmla="*/ 0 h 3938954"/>
              <a:gd name="connsiteX2" fmla="*/ 4803252 w 4803252"/>
              <a:gd name="connsiteY2" fmla="*/ 3937864 h 3938954"/>
              <a:gd name="connsiteX3" fmla="*/ 62 w 4803252"/>
              <a:gd name="connsiteY3" fmla="*/ 3938954 h 3938954"/>
              <a:gd name="connsiteX4" fmla="*/ 41941 w 4803252"/>
              <a:gd name="connsiteY4" fmla="*/ 753412 h 3938954"/>
              <a:gd name="connsiteX5" fmla="*/ 62 w 4803252"/>
              <a:gd name="connsiteY5" fmla="*/ 0 h 3938954"/>
              <a:gd name="connsiteX0" fmla="*/ 81 w 4803271"/>
              <a:gd name="connsiteY0" fmla="*/ 0 h 3938954"/>
              <a:gd name="connsiteX1" fmla="*/ 2523677 w 4803271"/>
              <a:gd name="connsiteY1" fmla="*/ 0 h 3938954"/>
              <a:gd name="connsiteX2" fmla="*/ 4803271 w 4803271"/>
              <a:gd name="connsiteY2" fmla="*/ 3937864 h 3938954"/>
              <a:gd name="connsiteX3" fmla="*/ 81 w 4803271"/>
              <a:gd name="connsiteY3" fmla="*/ 3938954 h 3938954"/>
              <a:gd name="connsiteX4" fmla="*/ 31327 w 4803271"/>
              <a:gd name="connsiteY4" fmla="*/ 1641231 h 3938954"/>
              <a:gd name="connsiteX5" fmla="*/ 81 w 4803271"/>
              <a:gd name="connsiteY5" fmla="*/ 0 h 3938954"/>
              <a:gd name="connsiteX0" fmla="*/ 53244 w 4803271"/>
              <a:gd name="connsiteY0" fmla="*/ 0 h 3944271"/>
              <a:gd name="connsiteX1" fmla="*/ 2523677 w 4803271"/>
              <a:gd name="connsiteY1" fmla="*/ 5317 h 3944271"/>
              <a:gd name="connsiteX2" fmla="*/ 4803271 w 4803271"/>
              <a:gd name="connsiteY2" fmla="*/ 3943181 h 3944271"/>
              <a:gd name="connsiteX3" fmla="*/ 81 w 4803271"/>
              <a:gd name="connsiteY3" fmla="*/ 3944271 h 3944271"/>
              <a:gd name="connsiteX4" fmla="*/ 31327 w 4803271"/>
              <a:gd name="connsiteY4" fmla="*/ 1646548 h 3944271"/>
              <a:gd name="connsiteX5" fmla="*/ 53244 w 4803271"/>
              <a:gd name="connsiteY5" fmla="*/ 0 h 3944271"/>
              <a:gd name="connsiteX0" fmla="*/ 53211 w 4803238"/>
              <a:gd name="connsiteY0" fmla="*/ 0 h 3944271"/>
              <a:gd name="connsiteX1" fmla="*/ 2523644 w 4803238"/>
              <a:gd name="connsiteY1" fmla="*/ 5317 h 3944271"/>
              <a:gd name="connsiteX2" fmla="*/ 4803238 w 4803238"/>
              <a:gd name="connsiteY2" fmla="*/ 3943181 h 3944271"/>
              <a:gd name="connsiteX3" fmla="*/ 48 w 4803238"/>
              <a:gd name="connsiteY3" fmla="*/ 3944271 h 3944271"/>
              <a:gd name="connsiteX4" fmla="*/ 57875 w 4803238"/>
              <a:gd name="connsiteY4" fmla="*/ 1657181 h 3944271"/>
              <a:gd name="connsiteX5" fmla="*/ 53211 w 4803238"/>
              <a:gd name="connsiteY5" fmla="*/ 0 h 3944271"/>
              <a:gd name="connsiteX0" fmla="*/ 53214 w 4803241"/>
              <a:gd name="connsiteY0" fmla="*/ 0 h 3944271"/>
              <a:gd name="connsiteX1" fmla="*/ 2523647 w 4803241"/>
              <a:gd name="connsiteY1" fmla="*/ 5317 h 3944271"/>
              <a:gd name="connsiteX2" fmla="*/ 4803241 w 4803241"/>
              <a:gd name="connsiteY2" fmla="*/ 3943181 h 3944271"/>
              <a:gd name="connsiteX3" fmla="*/ 51 w 4803241"/>
              <a:gd name="connsiteY3" fmla="*/ 3944271 h 3944271"/>
              <a:gd name="connsiteX4" fmla="*/ 57878 w 4803241"/>
              <a:gd name="connsiteY4" fmla="*/ 1657181 h 3944271"/>
              <a:gd name="connsiteX5" fmla="*/ 53214 w 4803241"/>
              <a:gd name="connsiteY5" fmla="*/ 0 h 3944271"/>
              <a:gd name="connsiteX0" fmla="*/ 0 w 4750027"/>
              <a:gd name="connsiteY0" fmla="*/ 0 h 3949587"/>
              <a:gd name="connsiteX1" fmla="*/ 2470433 w 4750027"/>
              <a:gd name="connsiteY1" fmla="*/ 5317 h 3949587"/>
              <a:gd name="connsiteX2" fmla="*/ 4750027 w 4750027"/>
              <a:gd name="connsiteY2" fmla="*/ 3943181 h 3949587"/>
              <a:gd name="connsiteX3" fmla="*/ 1318437 w 4750027"/>
              <a:gd name="connsiteY3" fmla="*/ 3949587 h 3949587"/>
              <a:gd name="connsiteX4" fmla="*/ 4664 w 4750027"/>
              <a:gd name="connsiteY4" fmla="*/ 1657181 h 3949587"/>
              <a:gd name="connsiteX5" fmla="*/ 0 w 4750027"/>
              <a:gd name="connsiteY5" fmla="*/ 0 h 3949587"/>
              <a:gd name="connsiteX0" fmla="*/ 0 w 4750027"/>
              <a:gd name="connsiteY0" fmla="*/ 0 h 3949587"/>
              <a:gd name="connsiteX1" fmla="*/ 2470433 w 4750027"/>
              <a:gd name="connsiteY1" fmla="*/ 5317 h 3949587"/>
              <a:gd name="connsiteX2" fmla="*/ 4750027 w 4750027"/>
              <a:gd name="connsiteY2" fmla="*/ 3943181 h 3949587"/>
              <a:gd name="connsiteX3" fmla="*/ 1318437 w 4750027"/>
              <a:gd name="connsiteY3" fmla="*/ 3949587 h 3949587"/>
              <a:gd name="connsiteX4" fmla="*/ 4664 w 4750027"/>
              <a:gd name="connsiteY4" fmla="*/ 1657181 h 3949587"/>
              <a:gd name="connsiteX5" fmla="*/ 0 w 4750027"/>
              <a:gd name="connsiteY5" fmla="*/ 0 h 3949587"/>
              <a:gd name="connsiteX0" fmla="*/ 0 w 4797873"/>
              <a:gd name="connsiteY0" fmla="*/ 0 h 3953814"/>
              <a:gd name="connsiteX1" fmla="*/ 2470433 w 4797873"/>
              <a:gd name="connsiteY1" fmla="*/ 5317 h 3953814"/>
              <a:gd name="connsiteX2" fmla="*/ 4797873 w 4797873"/>
              <a:gd name="connsiteY2" fmla="*/ 3953814 h 3953814"/>
              <a:gd name="connsiteX3" fmla="*/ 1318437 w 4797873"/>
              <a:gd name="connsiteY3" fmla="*/ 3949587 h 3953814"/>
              <a:gd name="connsiteX4" fmla="*/ 4664 w 4797873"/>
              <a:gd name="connsiteY4" fmla="*/ 1657181 h 3953814"/>
              <a:gd name="connsiteX5" fmla="*/ 0 w 4797873"/>
              <a:gd name="connsiteY5" fmla="*/ 0 h 3953814"/>
              <a:gd name="connsiteX0" fmla="*/ 0 w 4797873"/>
              <a:gd name="connsiteY0" fmla="*/ 0 h 3953814"/>
              <a:gd name="connsiteX1" fmla="*/ 2518280 w 4797873"/>
              <a:gd name="connsiteY1" fmla="*/ 5317 h 3953814"/>
              <a:gd name="connsiteX2" fmla="*/ 4797873 w 4797873"/>
              <a:gd name="connsiteY2" fmla="*/ 3953814 h 3953814"/>
              <a:gd name="connsiteX3" fmla="*/ 1318437 w 4797873"/>
              <a:gd name="connsiteY3" fmla="*/ 3949587 h 3953814"/>
              <a:gd name="connsiteX4" fmla="*/ 4664 w 4797873"/>
              <a:gd name="connsiteY4" fmla="*/ 1657181 h 3953814"/>
              <a:gd name="connsiteX5" fmla="*/ 0 w 4797873"/>
              <a:gd name="connsiteY5" fmla="*/ 0 h 3953814"/>
              <a:gd name="connsiteX0" fmla="*/ 0 w 4797873"/>
              <a:gd name="connsiteY0" fmla="*/ 15948 h 3969762"/>
              <a:gd name="connsiteX1" fmla="*/ 2497015 w 4797873"/>
              <a:gd name="connsiteY1" fmla="*/ 0 h 3969762"/>
              <a:gd name="connsiteX2" fmla="*/ 4797873 w 4797873"/>
              <a:gd name="connsiteY2" fmla="*/ 3969762 h 3969762"/>
              <a:gd name="connsiteX3" fmla="*/ 1318437 w 4797873"/>
              <a:gd name="connsiteY3" fmla="*/ 3965535 h 3969762"/>
              <a:gd name="connsiteX4" fmla="*/ 4664 w 4797873"/>
              <a:gd name="connsiteY4" fmla="*/ 1673129 h 3969762"/>
              <a:gd name="connsiteX5" fmla="*/ 0 w 4797873"/>
              <a:gd name="connsiteY5" fmla="*/ 15948 h 3969762"/>
              <a:gd name="connsiteX0" fmla="*/ 1037 w 4793594"/>
              <a:gd name="connsiteY0" fmla="*/ 0 h 3975079"/>
              <a:gd name="connsiteX1" fmla="*/ 2492736 w 4793594"/>
              <a:gd name="connsiteY1" fmla="*/ 5317 h 3975079"/>
              <a:gd name="connsiteX2" fmla="*/ 4793594 w 4793594"/>
              <a:gd name="connsiteY2" fmla="*/ 3975079 h 3975079"/>
              <a:gd name="connsiteX3" fmla="*/ 1314158 w 4793594"/>
              <a:gd name="connsiteY3" fmla="*/ 3970852 h 3975079"/>
              <a:gd name="connsiteX4" fmla="*/ 385 w 4793594"/>
              <a:gd name="connsiteY4" fmla="*/ 1678446 h 3975079"/>
              <a:gd name="connsiteX5" fmla="*/ 1037 w 4793594"/>
              <a:gd name="connsiteY5" fmla="*/ 0 h 3975079"/>
              <a:gd name="connsiteX0" fmla="*/ 1037 w 4793594"/>
              <a:gd name="connsiteY0" fmla="*/ 0 h 3969763"/>
              <a:gd name="connsiteX1" fmla="*/ 2492736 w 4793594"/>
              <a:gd name="connsiteY1" fmla="*/ 1 h 3969763"/>
              <a:gd name="connsiteX2" fmla="*/ 4793594 w 4793594"/>
              <a:gd name="connsiteY2" fmla="*/ 3969763 h 3969763"/>
              <a:gd name="connsiteX3" fmla="*/ 1314158 w 4793594"/>
              <a:gd name="connsiteY3" fmla="*/ 3965536 h 3969763"/>
              <a:gd name="connsiteX4" fmla="*/ 385 w 4793594"/>
              <a:gd name="connsiteY4" fmla="*/ 1673130 h 3969763"/>
              <a:gd name="connsiteX5" fmla="*/ 1037 w 4793594"/>
              <a:gd name="connsiteY5" fmla="*/ 0 h 396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3594" h="3969763">
                <a:moveTo>
                  <a:pt x="1037" y="0"/>
                </a:moveTo>
                <a:lnTo>
                  <a:pt x="2492736" y="1"/>
                </a:lnTo>
                <a:lnTo>
                  <a:pt x="4793594" y="3969763"/>
                </a:lnTo>
                <a:lnTo>
                  <a:pt x="1314158" y="3965536"/>
                </a:lnTo>
                <a:cubicBezTo>
                  <a:pt x="1306853" y="3959855"/>
                  <a:pt x="-2942" y="1668178"/>
                  <a:pt x="385" y="1673130"/>
                </a:cubicBezTo>
                <a:cubicBezTo>
                  <a:pt x="-1170" y="1120736"/>
                  <a:pt x="2592" y="552394"/>
                  <a:pt x="1037" y="0"/>
                </a:cubicBezTo>
                <a:close/>
              </a:path>
            </a:pathLst>
          </a:custGeom>
          <a:solidFill>
            <a:schemeClr val="bg1">
              <a:lumMod val="95000"/>
            </a:schemeClr>
          </a:solidFill>
        </p:spPr>
        <p:txBody>
          <a:bodyPr>
            <a:normAutofit/>
          </a:bodyPr>
          <a:lstStyle>
            <a:lvl1pPr marL="0" indent="0">
              <a:buNone/>
              <a:defRPr sz="1500"/>
            </a:lvl1pPr>
          </a:lstStyle>
          <a:p>
            <a:endParaRPr lang="en-US" dirty="0"/>
          </a:p>
        </p:txBody>
      </p:sp>
      <p:pic>
        <p:nvPicPr>
          <p:cNvPr id="3" name="Image 2">
            <a:extLst>
              <a:ext uri="{FF2B5EF4-FFF2-40B4-BE49-F238E27FC236}">
                <a16:creationId xmlns:a16="http://schemas.microsoft.com/office/drawing/2014/main" id="{2EAA1AD9-D799-A04E-8EBC-E9E2A6592FD0}"/>
              </a:ext>
            </a:extLst>
          </p:cNvPr>
          <p:cNvPicPr>
            <a:picLocks noChangeAspect="1"/>
          </p:cNvPicPr>
          <p:nvPr userDrawn="1"/>
        </p:nvPicPr>
        <p:blipFill>
          <a:blip r:embed="rId2"/>
          <a:stretch>
            <a:fillRect/>
          </a:stretch>
        </p:blipFill>
        <p:spPr>
          <a:xfrm>
            <a:off x="9852499" y="1233352"/>
            <a:ext cx="1511368" cy="951602"/>
          </a:xfrm>
          <a:prstGeom prst="rect">
            <a:avLst/>
          </a:prstGeom>
        </p:spPr>
      </p:pic>
    </p:spTree>
    <p:extLst>
      <p:ext uri="{BB962C8B-B14F-4D97-AF65-F5344CB8AC3E}">
        <p14:creationId xmlns:p14="http://schemas.microsoft.com/office/powerpoint/2010/main" val="317437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0" y="0"/>
            <a:ext cx="5856515" cy="6858000"/>
          </a:xfrm>
          <a:prstGeom prst="rect">
            <a:avLst/>
          </a:prstGeom>
          <a:solidFill>
            <a:schemeClr val="bg1">
              <a:lumMod val="95000"/>
            </a:schemeClr>
          </a:solidFill>
        </p:spPr>
        <p:txBody>
          <a:bodyPr>
            <a:normAutofit/>
          </a:bodyPr>
          <a:lstStyle>
            <a:lvl1pPr marL="0" indent="0">
              <a:buNone/>
              <a:defRPr sz="1500"/>
            </a:lvl1pPr>
          </a:lstStyle>
          <a:p>
            <a:endParaRPr lang="en-US" dirty="0"/>
          </a:p>
        </p:txBody>
      </p:sp>
      <p:sp>
        <p:nvSpPr>
          <p:cNvPr id="12" name="Title Placeholder 1"/>
          <p:cNvSpPr>
            <a:spLocks noGrp="1"/>
          </p:cNvSpPr>
          <p:nvPr>
            <p:ph type="title" hasCustomPrompt="1"/>
          </p:nvPr>
        </p:nvSpPr>
        <p:spPr>
          <a:xfrm>
            <a:off x="4767944" y="994231"/>
            <a:ext cx="4452257" cy="1248228"/>
          </a:xfrm>
          <a:prstGeom prst="rect">
            <a:avLst/>
          </a:prstGeom>
        </p:spPr>
        <p:txBody>
          <a:bodyPr vert="horz" lIns="91440" tIns="45720" rIns="91440" bIns="45720" rtlCol="0" anchor="t">
            <a:normAutofit/>
          </a:bodyPr>
          <a:lstStyle>
            <a:lvl1pPr algn="l">
              <a:defRPr sz="3700" b="1">
                <a:solidFill>
                  <a:schemeClr val="tx1"/>
                </a:solidFill>
                <a:latin typeface="Montserrat" panose="02000505000000020004" pitchFamily="2" charset="0"/>
              </a:defRPr>
            </a:lvl1pPr>
          </a:lstStyle>
          <a:p>
            <a:r>
              <a:rPr lang="en-US"/>
              <a:t>Write Project Tittle Here</a:t>
            </a:r>
          </a:p>
        </p:txBody>
      </p:sp>
      <p:pic>
        <p:nvPicPr>
          <p:cNvPr id="4" name="Image 3">
            <a:extLst>
              <a:ext uri="{FF2B5EF4-FFF2-40B4-BE49-F238E27FC236}">
                <a16:creationId xmlns:a16="http://schemas.microsoft.com/office/drawing/2014/main" id="{586F0E79-4693-9248-A9DE-08D20470E273}"/>
              </a:ext>
            </a:extLst>
          </p:cNvPr>
          <p:cNvPicPr>
            <a:picLocks noChangeAspect="1"/>
          </p:cNvPicPr>
          <p:nvPr userDrawn="1"/>
        </p:nvPicPr>
        <p:blipFill>
          <a:blip r:embed="rId2"/>
          <a:stretch>
            <a:fillRect/>
          </a:stretch>
        </p:blipFill>
        <p:spPr>
          <a:xfrm>
            <a:off x="11143271" y="609674"/>
            <a:ext cx="538775" cy="335092"/>
          </a:xfrm>
          <a:prstGeom prst="rect">
            <a:avLst/>
          </a:prstGeom>
        </p:spPr>
      </p:pic>
    </p:spTree>
    <p:extLst>
      <p:ext uri="{BB962C8B-B14F-4D97-AF65-F5344CB8AC3E}">
        <p14:creationId xmlns:p14="http://schemas.microsoft.com/office/powerpoint/2010/main" val="256695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itle Placeholder 1"/>
          <p:cNvSpPr>
            <a:spLocks noGrp="1"/>
          </p:cNvSpPr>
          <p:nvPr>
            <p:ph type="title" hasCustomPrompt="1"/>
          </p:nvPr>
        </p:nvSpPr>
        <p:spPr>
          <a:xfrm>
            <a:off x="3938667" y="1699080"/>
            <a:ext cx="4314664" cy="1239157"/>
          </a:xfrm>
          <a:prstGeom prst="rect">
            <a:avLst/>
          </a:prstGeom>
        </p:spPr>
        <p:txBody>
          <a:bodyPr vert="horz" lIns="91440" tIns="45720" rIns="91440" bIns="45720" rtlCol="0" anchor="t">
            <a:normAutofit/>
          </a:bodyPr>
          <a:lstStyle>
            <a:lvl1pPr algn="ctr">
              <a:defRPr sz="3700" b="1">
                <a:solidFill>
                  <a:schemeClr val="bg1"/>
                </a:solidFill>
                <a:latin typeface="Montserrat" panose="02000505000000020004" pitchFamily="2" charset="0"/>
              </a:defRPr>
            </a:lvl1pPr>
          </a:lstStyle>
          <a:p>
            <a:r>
              <a:rPr lang="en-US"/>
              <a:t>Write Project Tittle Here</a:t>
            </a:r>
          </a:p>
        </p:txBody>
      </p:sp>
      <p:sp>
        <p:nvSpPr>
          <p:cNvPr id="13" name="Picture Placeholder 7"/>
          <p:cNvSpPr>
            <a:spLocks noGrp="1"/>
          </p:cNvSpPr>
          <p:nvPr>
            <p:ph type="pic" sz="quarter" idx="13"/>
          </p:nvPr>
        </p:nvSpPr>
        <p:spPr>
          <a:xfrm>
            <a:off x="-3" y="1117600"/>
            <a:ext cx="3015347" cy="4622800"/>
          </a:xfrm>
          <a:prstGeom prst="rect">
            <a:avLst/>
          </a:prstGeom>
          <a:solidFill>
            <a:schemeClr val="bg1">
              <a:lumMod val="95000"/>
            </a:schemeClr>
          </a:solidFill>
        </p:spPr>
        <p:txBody>
          <a:bodyPr>
            <a:normAutofit/>
          </a:bodyPr>
          <a:lstStyle>
            <a:lvl1pPr marL="0" indent="0">
              <a:buNone/>
              <a:defRPr sz="1500"/>
            </a:lvl1pPr>
          </a:lstStyle>
          <a:p>
            <a:endParaRPr lang="en-US" dirty="0"/>
          </a:p>
        </p:txBody>
      </p:sp>
      <p:sp>
        <p:nvSpPr>
          <p:cNvPr id="14" name="Picture Placeholder 7"/>
          <p:cNvSpPr>
            <a:spLocks noGrp="1"/>
          </p:cNvSpPr>
          <p:nvPr>
            <p:ph type="pic" sz="quarter" idx="14"/>
          </p:nvPr>
        </p:nvSpPr>
        <p:spPr>
          <a:xfrm>
            <a:off x="9176653" y="1117600"/>
            <a:ext cx="3015347" cy="4622800"/>
          </a:xfrm>
          <a:prstGeom prst="rect">
            <a:avLst/>
          </a:prstGeom>
          <a:solidFill>
            <a:schemeClr val="bg1">
              <a:lumMod val="95000"/>
            </a:schemeClr>
          </a:solidFill>
        </p:spPr>
        <p:txBody>
          <a:bodyPr>
            <a:normAutofit/>
          </a:bodyPr>
          <a:lstStyle>
            <a:lvl1pPr marL="0" indent="0">
              <a:buNone/>
              <a:defRPr sz="1500"/>
            </a:lvl1pPr>
          </a:lstStyle>
          <a:p>
            <a:endParaRPr lang="en-US" dirty="0"/>
          </a:p>
        </p:txBody>
      </p:sp>
    </p:spTree>
    <p:extLst>
      <p:ext uri="{BB962C8B-B14F-4D97-AF65-F5344CB8AC3E}">
        <p14:creationId xmlns:p14="http://schemas.microsoft.com/office/powerpoint/2010/main" val="108397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Rectangle 10"/>
          <p:cNvSpPr/>
          <p:nvPr userDrawn="1"/>
        </p:nvSpPr>
        <p:spPr>
          <a:xfrm>
            <a:off x="9550400" y="0"/>
            <a:ext cx="2641600" cy="6858000"/>
          </a:xfrm>
          <a:prstGeom prst="rect">
            <a:avLst/>
          </a:prstGeom>
          <a:solidFill>
            <a:srgbClr val="E74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a:off x="250371" y="228600"/>
            <a:ext cx="11691259" cy="6400800"/>
          </a:xfrm>
          <a:prstGeom prst="rect">
            <a:avLst/>
          </a:prstGeom>
          <a:solidFill>
            <a:srgbClr val="20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Placeholder 1"/>
          <p:cNvSpPr>
            <a:spLocks noGrp="1"/>
          </p:cNvSpPr>
          <p:nvPr>
            <p:ph type="title" hasCustomPrompt="1"/>
          </p:nvPr>
        </p:nvSpPr>
        <p:spPr>
          <a:xfrm>
            <a:off x="1536700" y="2374900"/>
            <a:ext cx="3733800" cy="1917700"/>
          </a:xfrm>
          <a:prstGeom prst="rect">
            <a:avLst/>
          </a:prstGeom>
        </p:spPr>
        <p:txBody>
          <a:bodyPr vert="horz" lIns="91440" tIns="45720" rIns="91440" bIns="45720" rtlCol="0" anchor="t">
            <a:normAutofit/>
          </a:bodyPr>
          <a:lstStyle>
            <a:lvl1pPr algn="l">
              <a:defRPr sz="3700" b="1">
                <a:solidFill>
                  <a:schemeClr val="bg1"/>
                </a:solidFill>
                <a:latin typeface="Montserrat" panose="02000505000000020004" pitchFamily="2" charset="0"/>
              </a:defRPr>
            </a:lvl1pPr>
          </a:lstStyle>
          <a:p>
            <a:r>
              <a:rPr lang="en-US"/>
              <a:t>Write Project Tittle Here</a:t>
            </a:r>
          </a:p>
        </p:txBody>
      </p:sp>
    </p:spTree>
    <p:extLst>
      <p:ext uri="{BB962C8B-B14F-4D97-AF65-F5344CB8AC3E}">
        <p14:creationId xmlns:p14="http://schemas.microsoft.com/office/powerpoint/2010/main" val="111274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5228493" y="1617787"/>
            <a:ext cx="3540368" cy="5240215"/>
          </a:xfrm>
          <a:prstGeom prst="rect">
            <a:avLst/>
          </a:prstGeom>
          <a:solidFill>
            <a:schemeClr val="bg1">
              <a:lumMod val="95000"/>
            </a:schemeClr>
          </a:solidFill>
        </p:spPr>
        <p:txBody>
          <a:bodyPr>
            <a:normAutofit/>
          </a:bodyPr>
          <a:lstStyle>
            <a:lvl1pPr marL="0" indent="0">
              <a:buNone/>
              <a:defRPr sz="1500"/>
            </a:lvl1pPr>
          </a:lstStyle>
          <a:p>
            <a:endParaRPr lang="en-US" dirty="0"/>
          </a:p>
        </p:txBody>
      </p:sp>
      <p:sp>
        <p:nvSpPr>
          <p:cNvPr id="5" name="Title Placeholder 1"/>
          <p:cNvSpPr>
            <a:spLocks noGrp="1"/>
          </p:cNvSpPr>
          <p:nvPr>
            <p:ph type="title" hasCustomPrompt="1"/>
          </p:nvPr>
        </p:nvSpPr>
        <p:spPr>
          <a:xfrm>
            <a:off x="1612901" y="1045586"/>
            <a:ext cx="4248640" cy="2383413"/>
          </a:xfrm>
          <a:prstGeom prst="rect">
            <a:avLst/>
          </a:prstGeom>
        </p:spPr>
        <p:txBody>
          <a:bodyPr vert="horz" lIns="91440" tIns="45720" rIns="91440" bIns="45720" rtlCol="0" anchor="t">
            <a:normAutofit/>
          </a:bodyPr>
          <a:lstStyle>
            <a:lvl1pPr algn="r">
              <a:defRPr sz="3700" b="1">
                <a:solidFill>
                  <a:schemeClr val="tx1"/>
                </a:solidFill>
                <a:latin typeface="Montserrat" panose="02000505000000020004" pitchFamily="2" charset="0"/>
              </a:defRPr>
            </a:lvl1pPr>
          </a:lstStyle>
          <a:p>
            <a:r>
              <a:rPr lang="en-US" dirty="0" err="1"/>
              <a:t>Titre</a:t>
            </a:r>
            <a:r>
              <a:rPr lang="en-US" dirty="0"/>
              <a:t> page</a:t>
            </a:r>
            <a:br>
              <a:rPr lang="en-US" dirty="0"/>
            </a:br>
            <a:r>
              <a:rPr lang="en-US" dirty="0" err="1"/>
              <a:t>intérieure</a:t>
            </a:r>
            <a:r>
              <a:rPr lang="en-US" dirty="0"/>
              <a:t/>
            </a:r>
            <a:br>
              <a:rPr lang="en-US" dirty="0"/>
            </a:br>
            <a:r>
              <a:rPr lang="en-US" dirty="0" err="1"/>
              <a:t>texte</a:t>
            </a:r>
            <a:r>
              <a:rPr lang="en-US" dirty="0"/>
              <a:t> </a:t>
            </a:r>
            <a:br>
              <a:rPr lang="en-US" dirty="0"/>
            </a:br>
            <a:r>
              <a:rPr lang="en-US" dirty="0"/>
              <a:t>et photos</a:t>
            </a:r>
          </a:p>
        </p:txBody>
      </p:sp>
      <p:sp>
        <p:nvSpPr>
          <p:cNvPr id="6" name="Picture Placeholder 7"/>
          <p:cNvSpPr>
            <a:spLocks noGrp="1"/>
          </p:cNvSpPr>
          <p:nvPr>
            <p:ph type="pic" sz="quarter" idx="11"/>
          </p:nvPr>
        </p:nvSpPr>
        <p:spPr>
          <a:xfrm>
            <a:off x="9142478" y="0"/>
            <a:ext cx="2133599" cy="2672860"/>
          </a:xfrm>
          <a:prstGeom prst="rect">
            <a:avLst/>
          </a:prstGeom>
          <a:solidFill>
            <a:schemeClr val="bg1">
              <a:lumMod val="95000"/>
            </a:schemeClr>
          </a:solidFill>
        </p:spPr>
        <p:txBody>
          <a:bodyPr>
            <a:normAutofit/>
          </a:bodyPr>
          <a:lstStyle>
            <a:lvl1pPr marL="0" indent="0">
              <a:buNone/>
              <a:defRPr sz="1500"/>
            </a:lvl1pPr>
          </a:lstStyle>
          <a:p>
            <a:endParaRPr lang="en-US" dirty="0"/>
          </a:p>
        </p:txBody>
      </p:sp>
      <p:sp>
        <p:nvSpPr>
          <p:cNvPr id="7" name="Picture Placeholder 7"/>
          <p:cNvSpPr>
            <a:spLocks noGrp="1"/>
          </p:cNvSpPr>
          <p:nvPr>
            <p:ph type="pic" sz="quarter" idx="12"/>
          </p:nvPr>
        </p:nvSpPr>
        <p:spPr>
          <a:xfrm>
            <a:off x="9142478" y="2924907"/>
            <a:ext cx="2133599" cy="2672860"/>
          </a:xfrm>
          <a:prstGeom prst="rect">
            <a:avLst/>
          </a:prstGeom>
          <a:solidFill>
            <a:schemeClr val="bg1">
              <a:lumMod val="95000"/>
            </a:schemeClr>
          </a:solidFill>
        </p:spPr>
        <p:txBody>
          <a:bodyPr>
            <a:normAutofit/>
          </a:bodyPr>
          <a:lstStyle>
            <a:lvl1pPr marL="0" indent="0">
              <a:buNone/>
              <a:defRPr sz="1500"/>
            </a:lvl1pPr>
          </a:lstStyle>
          <a:p>
            <a:endParaRPr lang="en-US" dirty="0"/>
          </a:p>
        </p:txBody>
      </p:sp>
    </p:spTree>
    <p:extLst>
      <p:ext uri="{BB962C8B-B14F-4D97-AF65-F5344CB8AC3E}">
        <p14:creationId xmlns:p14="http://schemas.microsoft.com/office/powerpoint/2010/main" val="123491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FEDEC09-1D4F-AF4F-BDB0-B3E7D68AD330}"/>
              </a:ext>
            </a:extLst>
          </p:cNvPr>
          <p:cNvPicPr>
            <a:picLocks noChangeAspect="1"/>
          </p:cNvPicPr>
          <p:nvPr userDrawn="1"/>
        </p:nvPicPr>
        <p:blipFill>
          <a:blip r:embed="rId2"/>
          <a:stretch>
            <a:fillRect/>
          </a:stretch>
        </p:blipFill>
        <p:spPr>
          <a:xfrm>
            <a:off x="11143271" y="609674"/>
            <a:ext cx="538775" cy="335092"/>
          </a:xfrm>
          <a:prstGeom prst="rect">
            <a:avLst/>
          </a:prstGeom>
        </p:spPr>
      </p:pic>
    </p:spTree>
    <p:extLst>
      <p:ext uri="{BB962C8B-B14F-4D97-AF65-F5344CB8AC3E}">
        <p14:creationId xmlns:p14="http://schemas.microsoft.com/office/powerpoint/2010/main" val="1126376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256800"/>
      </p:ext>
    </p:extLst>
  </p:cSld>
  <p:clrMap bg1="lt1" tx1="dk1" bg2="lt2" tx2="dk2" accent1="accent1" accent2="accent2" accent3="accent3" accent4="accent4" accent5="accent5" accent6="accent6" hlink="hlink" folHlink="folHlink"/>
  <p:sldLayoutIdLst>
    <p:sldLayoutId id="2147483737" r:id="rId1"/>
    <p:sldLayoutId id="2147483757" r:id="rId2"/>
    <p:sldLayoutId id="2147483690" r:id="rId3"/>
    <p:sldLayoutId id="2147483692" r:id="rId4"/>
    <p:sldLayoutId id="2147483669" r:id="rId5"/>
    <p:sldLayoutId id="2147483740" r:id="rId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www.canada.ca/fr/services/immigration-citoyennete.html" TargetMode="External"/><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1.m4a"/><Relationship Id="rId7" Type="http://schemas.openxmlformats.org/officeDocument/2006/relationships/hyperlink" Target="https://smerra.fr/pdf/SE401Q106.pdf"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1.xml"/><Relationship Id="rId5" Type="http://schemas.openxmlformats.org/officeDocument/2006/relationships/slideLayout" Target="../slideLayouts/slideLayout5.xml"/><Relationship Id="rId4" Type="http://schemas.openxmlformats.org/officeDocument/2006/relationships/audio" Target="../media/media11.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5.gif"/><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hyperlink" Target="https://uga.moveonfr.com/publisher/1/fra" TargetMode="Externa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gif"/><Relationship Id="rId5" Type="http://schemas.openxmlformats.org/officeDocument/2006/relationships/hyperlink" Target="https://echanges-etudiants.bci-qc.ca/"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2">
            <a:extLst>
              <a:ext uri="{FF2B5EF4-FFF2-40B4-BE49-F238E27FC236}">
                <a16:creationId xmlns:a16="http://schemas.microsoft.com/office/drawing/2014/main" id="{619634E2-7F5B-3D45-AA41-56D17B511669}"/>
              </a:ext>
            </a:extLst>
          </p:cNvPr>
          <p:cNvSpPr/>
          <p:nvPr/>
        </p:nvSpPr>
        <p:spPr>
          <a:xfrm>
            <a:off x="3782312" y="286573"/>
            <a:ext cx="1508965" cy="1300832"/>
          </a:xfrm>
          <a:prstGeom prst="triangle">
            <a:avLst/>
          </a:prstGeom>
          <a:solidFill>
            <a:srgbClr val="EF7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riangle 3">
            <a:extLst>
              <a:ext uri="{FF2B5EF4-FFF2-40B4-BE49-F238E27FC236}">
                <a16:creationId xmlns:a16="http://schemas.microsoft.com/office/drawing/2014/main" id="{7884F812-E37F-1841-9EF0-E1B6609A8B34}"/>
              </a:ext>
            </a:extLst>
          </p:cNvPr>
          <p:cNvSpPr/>
          <p:nvPr/>
        </p:nvSpPr>
        <p:spPr>
          <a:xfrm rot="10800000">
            <a:off x="3782312" y="1587405"/>
            <a:ext cx="1508965" cy="1300832"/>
          </a:xfrm>
          <a:prstGeom prst="triangle">
            <a:avLst/>
          </a:prstGeom>
          <a:solidFill>
            <a:srgbClr val="E64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riangle 4">
            <a:extLst>
              <a:ext uri="{FF2B5EF4-FFF2-40B4-BE49-F238E27FC236}">
                <a16:creationId xmlns:a16="http://schemas.microsoft.com/office/drawing/2014/main" id="{533957C5-D138-424E-A162-EC0B223AD929}"/>
              </a:ext>
            </a:extLst>
          </p:cNvPr>
          <p:cNvSpPr/>
          <p:nvPr/>
        </p:nvSpPr>
        <p:spPr>
          <a:xfrm rot="10800000">
            <a:off x="3027829" y="2888237"/>
            <a:ext cx="1508965" cy="1300832"/>
          </a:xfrm>
          <a:prstGeom prst="triangle">
            <a:avLst/>
          </a:prstGeom>
          <a:solidFill>
            <a:srgbClr val="EDD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riangle 5">
            <a:extLst>
              <a:ext uri="{FF2B5EF4-FFF2-40B4-BE49-F238E27FC236}">
                <a16:creationId xmlns:a16="http://schemas.microsoft.com/office/drawing/2014/main" id="{10169A81-7339-6C4A-A077-E07136C7CAAB}"/>
              </a:ext>
            </a:extLst>
          </p:cNvPr>
          <p:cNvSpPr/>
          <p:nvPr/>
        </p:nvSpPr>
        <p:spPr>
          <a:xfrm rot="10800000">
            <a:off x="4536795" y="2888237"/>
            <a:ext cx="1508965" cy="1300832"/>
          </a:xfrm>
          <a:prstGeom prst="triangle">
            <a:avLst/>
          </a:prstGeom>
          <a:solidFill>
            <a:srgbClr val="858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riangle 6">
            <a:extLst>
              <a:ext uri="{FF2B5EF4-FFF2-40B4-BE49-F238E27FC236}">
                <a16:creationId xmlns:a16="http://schemas.microsoft.com/office/drawing/2014/main" id="{397DCDE4-0683-4C49-B2C3-64BA9B63AA6D}"/>
              </a:ext>
            </a:extLst>
          </p:cNvPr>
          <p:cNvSpPr/>
          <p:nvPr/>
        </p:nvSpPr>
        <p:spPr>
          <a:xfrm rot="10800000">
            <a:off x="3782311" y="4189069"/>
            <a:ext cx="1508965" cy="1300832"/>
          </a:xfrm>
          <a:prstGeom prst="triangle">
            <a:avLst/>
          </a:prstGeom>
          <a:solidFill>
            <a:srgbClr val="E64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8" name="Triangle 7">
            <a:extLst>
              <a:ext uri="{FF2B5EF4-FFF2-40B4-BE49-F238E27FC236}">
                <a16:creationId xmlns:a16="http://schemas.microsoft.com/office/drawing/2014/main" id="{B271F49F-9823-C64E-AD49-64F045186FFB}"/>
              </a:ext>
            </a:extLst>
          </p:cNvPr>
          <p:cNvSpPr/>
          <p:nvPr/>
        </p:nvSpPr>
        <p:spPr>
          <a:xfrm rot="10800000">
            <a:off x="2273347" y="1587405"/>
            <a:ext cx="1508965" cy="13008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E4AF73A0-E0AB-BB44-BCAE-196AA320CF4A}"/>
              </a:ext>
            </a:extLst>
          </p:cNvPr>
          <p:cNvSpPr txBox="1"/>
          <p:nvPr/>
        </p:nvSpPr>
        <p:spPr>
          <a:xfrm>
            <a:off x="6126752" y="2511863"/>
            <a:ext cx="5326768" cy="1754326"/>
          </a:xfrm>
          <a:prstGeom prst="rect">
            <a:avLst/>
          </a:prstGeom>
          <a:noFill/>
        </p:spPr>
        <p:txBody>
          <a:bodyPr wrap="square" rtlCol="0">
            <a:spAutoFit/>
          </a:bodyPr>
          <a:lstStyle/>
          <a:p>
            <a:pPr algn="r"/>
            <a:r>
              <a:rPr lang="fr-FR" sz="3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Mobilité  universitaire au Canada</a:t>
            </a:r>
            <a:endParaRPr lang="fr-FR" sz="3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ZoneTexte 11">
            <a:extLst>
              <a:ext uri="{FF2B5EF4-FFF2-40B4-BE49-F238E27FC236}">
                <a16:creationId xmlns:a16="http://schemas.microsoft.com/office/drawing/2014/main" id="{82E7FE83-C85C-AC4A-B550-DD85E44F26CF}"/>
              </a:ext>
            </a:extLst>
          </p:cNvPr>
          <p:cNvSpPr txBox="1"/>
          <p:nvPr/>
        </p:nvSpPr>
        <p:spPr>
          <a:xfrm>
            <a:off x="6081714" y="4444925"/>
            <a:ext cx="5416845" cy="400110"/>
          </a:xfrm>
          <a:prstGeom prst="rect">
            <a:avLst/>
          </a:prstGeom>
          <a:noFill/>
        </p:spPr>
        <p:txBody>
          <a:bodyPr wrap="square" rtlCol="0">
            <a:spAutoFit/>
          </a:bodyPr>
          <a:lstStyle/>
          <a:p>
            <a:pPr algn="r"/>
            <a:r>
              <a:rPr lang="fr-FR" sz="2000" dirty="0" smtClean="0">
                <a:solidFill>
                  <a:srgbClr val="E64513"/>
                </a:solidFill>
                <a:latin typeface="Verdana" panose="020B0604030504040204" pitchFamily="34" charset="0"/>
                <a:ea typeface="Verdana" panose="020B0604030504040204" pitchFamily="34" charset="0"/>
                <a:cs typeface="Verdana" panose="020B0604030504040204" pitchFamily="34" charset="0"/>
              </a:rPr>
              <a:t>Sur quel programme d’échange partir ? </a:t>
            </a:r>
            <a:endParaRPr lang="fr-FR" sz="2000" dirty="0">
              <a:solidFill>
                <a:srgbClr val="E64513"/>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A454CC9F-C26B-E049-A481-B0CCACDF9445}"/>
              </a:ext>
            </a:extLst>
          </p:cNvPr>
          <p:cNvSpPr/>
          <p:nvPr/>
        </p:nvSpPr>
        <p:spPr>
          <a:xfrm>
            <a:off x="11093487" y="4267995"/>
            <a:ext cx="290945" cy="45719"/>
          </a:xfrm>
          <a:prstGeom prst="rect">
            <a:avLst/>
          </a:prstGeom>
          <a:solidFill>
            <a:srgbClr val="E6451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pic>
        <p:nvPicPr>
          <p:cNvPr id="19" name="Espace réservé pour une image  18"/>
          <p:cNvPicPr>
            <a:picLocks noGrp="1" noChangeAspect="1"/>
          </p:cNvPicPr>
          <p:nvPr>
            <p:ph type="pic" sz="quarter" idx="11"/>
          </p:nvPr>
        </p:nvPicPr>
        <p:blipFill>
          <a:blip r:embed="rId5" cstate="hqprint">
            <a:extLst>
              <a:ext uri="{28A0092B-C50C-407E-A947-70E740481C1C}">
                <a14:useLocalDpi xmlns:a14="http://schemas.microsoft.com/office/drawing/2010/main" val="0"/>
              </a:ext>
            </a:extLst>
          </a:blip>
          <a:stretch>
            <a:fillRect/>
          </a:stretch>
        </p:blipFill>
        <p:spPr>
          <a:xfrm>
            <a:off x="0" y="2888237"/>
            <a:ext cx="5949995" cy="3969763"/>
          </a:xfrm>
        </p:spPr>
      </p:pic>
      <p:pic>
        <p:nvPicPr>
          <p:cNvPr id="2" name="Imag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38714" y="1027791"/>
            <a:ext cx="1950502" cy="1305336"/>
          </a:xfrm>
          <a:prstGeom prst="rect">
            <a:avLst/>
          </a:prstGeom>
        </p:spPr>
      </p:pic>
      <p:pic>
        <p:nvPicPr>
          <p:cNvPr id="9" name="canad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50595" y="1680459"/>
            <a:ext cx="609600" cy="609600"/>
          </a:xfrm>
          <a:prstGeom prst="rect">
            <a:avLst/>
          </a:prstGeom>
        </p:spPr>
      </p:pic>
    </p:spTree>
    <p:extLst>
      <p:ext uri="{BB962C8B-B14F-4D97-AF65-F5344CB8AC3E}">
        <p14:creationId xmlns:p14="http://schemas.microsoft.com/office/powerpoint/2010/main" val="164098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62" fill="hold"/>
                                        <p:tgtEl>
                                          <p:spTgt spid="9"/>
                                        </p:tgtEl>
                                      </p:cBhvr>
                                    </p:cmd>
                                  </p:childTnLst>
                                </p:cTn>
                              </p:par>
                            </p:childTnLst>
                          </p:cTn>
                        </p:par>
                      </p:childTnLst>
                    </p:cTn>
                  </p:par>
                </p:childTnLst>
              </p:cTn>
              <p:nextCondLst>
                <p:cond evt="onClick" delay="0">
                  <p:tgtEl>
                    <p:spTgt spid="9"/>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20559" y="2928224"/>
            <a:ext cx="7992782" cy="673099"/>
          </a:xfrm>
        </p:spPr>
        <p:txBody>
          <a:bodyPr>
            <a:normAutofit/>
          </a:bodyPr>
          <a:lstStyle/>
          <a:p>
            <a:r>
              <a:rPr lang="fr-FR" dirty="0" smtClean="0">
                <a:latin typeface="Verdana" panose="020B0604030504040204" pitchFamily="34" charset="0"/>
                <a:ea typeface="Verdana" panose="020B0604030504040204" pitchFamily="34" charset="0"/>
              </a:rPr>
              <a:t>Préparer son projet</a:t>
            </a:r>
            <a:endParaRPr lang="fr-FR" dirty="0">
              <a:latin typeface="Verdana" panose="020B0604030504040204" pitchFamily="34" charset="0"/>
              <a:ea typeface="Verdana" panose="020B0604030504040204"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437" y="1778255"/>
            <a:ext cx="3716299" cy="2973039"/>
          </a:xfrm>
          <a:prstGeom prst="rect">
            <a:avLst/>
          </a:prstGeom>
        </p:spPr>
      </p:pic>
    </p:spTree>
    <p:extLst>
      <p:ext uri="{BB962C8B-B14F-4D97-AF65-F5344CB8AC3E}">
        <p14:creationId xmlns:p14="http://schemas.microsoft.com/office/powerpoint/2010/main" val="3871454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cxnSpLocks/>
          </p:cNvCxnSpPr>
          <p:nvPr/>
        </p:nvCxnSpPr>
        <p:spPr>
          <a:xfrm>
            <a:off x="500398" y="672352"/>
            <a:ext cx="478972" cy="0"/>
          </a:xfrm>
          <a:prstGeom prst="line">
            <a:avLst/>
          </a:prstGeom>
          <a:ln w="28575">
            <a:solidFill>
              <a:srgbClr val="E74610"/>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41F3C6D9-ED8F-4248-934A-3F19730C0873}"/>
              </a:ext>
            </a:extLst>
          </p:cNvPr>
          <p:cNvSpPr>
            <a:spLocks noGrp="1"/>
          </p:cNvSpPr>
          <p:nvPr>
            <p:ph type="title"/>
          </p:nvPr>
        </p:nvSpPr>
        <p:spPr>
          <a:xfrm>
            <a:off x="224341" y="301227"/>
            <a:ext cx="3351408" cy="362161"/>
          </a:xfrm>
        </p:spPr>
        <p:txBody>
          <a:bodyPr>
            <a:noAutofit/>
          </a:bodyPr>
          <a:lstStyle/>
          <a:p>
            <a:pPr algn="l"/>
            <a:r>
              <a:rPr lang="fr-FR" sz="1400" dirty="0">
                <a:solidFill>
                  <a:srgbClr val="E74610"/>
                </a:solidFill>
                <a:latin typeface="Verdana" panose="020B0604030504040204" pitchFamily="34" charset="0"/>
                <a:ea typeface="Verdana" panose="020B0604030504040204" pitchFamily="34" charset="0"/>
                <a:cs typeface="Verdana" panose="020B0604030504040204" pitchFamily="34" charset="0"/>
              </a:rPr>
              <a:t>Préparer son projet</a:t>
            </a:r>
          </a:p>
        </p:txBody>
      </p:sp>
      <p:sp>
        <p:nvSpPr>
          <p:cNvPr id="2" name="ZoneTexte 1"/>
          <p:cNvSpPr txBox="1"/>
          <p:nvPr/>
        </p:nvSpPr>
        <p:spPr>
          <a:xfrm>
            <a:off x="3078904" y="580527"/>
            <a:ext cx="4656215" cy="95410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2800" b="1" dirty="0" smtClean="0">
                <a:ln/>
                <a:solidFill>
                  <a:srgbClr val="C00000"/>
                </a:solidFill>
              </a:rPr>
              <a:t>Se poser les bonnes questions : </a:t>
            </a:r>
            <a:endParaRPr lang="fr-FR" sz="2800" b="1" dirty="0">
              <a:ln/>
              <a:solidFill>
                <a:srgbClr val="C00000"/>
              </a:solidFill>
            </a:endParaRPr>
          </a:p>
        </p:txBody>
      </p:sp>
      <p:sp>
        <p:nvSpPr>
          <p:cNvPr id="29" name="ZoneTexte 28"/>
          <p:cNvSpPr txBox="1"/>
          <p:nvPr/>
        </p:nvSpPr>
        <p:spPr>
          <a:xfrm>
            <a:off x="721186" y="4787583"/>
            <a:ext cx="2357718" cy="1354217"/>
          </a:xfrm>
          <a:prstGeom prst="rect">
            <a:avLst/>
          </a:prstGeom>
          <a:noFill/>
        </p:spPr>
        <p:txBody>
          <a:bodyPr wrap="square" rtlCol="0">
            <a:spAutoFit/>
          </a:bodyPr>
          <a:lstStyle/>
          <a:p>
            <a:pPr algn="ctr"/>
            <a:r>
              <a:rPr lang="fr-FR" sz="2000" b="1" dirty="0" smtClean="0">
                <a:solidFill>
                  <a:srgbClr val="FFFFFF"/>
                </a:solidFill>
              </a:rPr>
              <a:t>Accord composante :</a:t>
            </a:r>
          </a:p>
          <a:p>
            <a:pPr algn="ctr"/>
            <a:r>
              <a:rPr lang="fr-FR" sz="1400" dirty="0" smtClean="0">
                <a:solidFill>
                  <a:srgbClr val="FFFFFF"/>
                </a:solidFill>
              </a:rPr>
              <a:t>Mobilité ouverte aux étudiants de la </a:t>
            </a:r>
          </a:p>
          <a:p>
            <a:pPr algn="ctr"/>
            <a:r>
              <a:rPr lang="fr-FR" sz="1400" dirty="0" smtClean="0">
                <a:solidFill>
                  <a:srgbClr val="FFFFFF"/>
                </a:solidFill>
              </a:rPr>
              <a:t>composante uniquement </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681" y="2531509"/>
            <a:ext cx="3472320" cy="1825085"/>
          </a:xfrm>
          <a:prstGeom prst="ellipse">
            <a:avLst/>
          </a:prstGeom>
          <a:ln>
            <a:noFill/>
          </a:ln>
          <a:effectLst>
            <a:softEdge rad="112500"/>
          </a:effectLst>
        </p:spPr>
      </p:pic>
      <p:sp>
        <p:nvSpPr>
          <p:cNvPr id="7" name="Bulle ronde 6"/>
          <p:cNvSpPr/>
          <p:nvPr/>
        </p:nvSpPr>
        <p:spPr>
          <a:xfrm>
            <a:off x="500398" y="3892285"/>
            <a:ext cx="2780418" cy="1555281"/>
          </a:xfrm>
          <a:prstGeom prst="wedgeEllipseCallout">
            <a:avLst>
              <a:gd name="adj1" fmla="val 68056"/>
              <a:gd name="adj2" fmla="val -30738"/>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Est-ce que la culture du pays me correspond ? Le climat ? </a:t>
            </a:r>
          </a:p>
        </p:txBody>
      </p:sp>
      <p:sp>
        <p:nvSpPr>
          <p:cNvPr id="10" name="Bulle ronde 9"/>
          <p:cNvSpPr/>
          <p:nvPr/>
        </p:nvSpPr>
        <p:spPr>
          <a:xfrm>
            <a:off x="2366344" y="5285452"/>
            <a:ext cx="2780418" cy="1445320"/>
          </a:xfrm>
          <a:prstGeom prst="wedgeEllipseCallout">
            <a:avLst>
              <a:gd name="adj1" fmla="val 24871"/>
              <a:gd name="adj2" fmla="val -10319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Combien de temps voudrais-je partir ? </a:t>
            </a:r>
          </a:p>
        </p:txBody>
      </p:sp>
      <p:sp>
        <p:nvSpPr>
          <p:cNvPr id="11" name="Bulle ronde 10"/>
          <p:cNvSpPr/>
          <p:nvPr/>
        </p:nvSpPr>
        <p:spPr>
          <a:xfrm>
            <a:off x="7575302" y="143435"/>
            <a:ext cx="3628407" cy="2084198"/>
          </a:xfrm>
          <a:prstGeom prst="wedgeEllipseCallout">
            <a:avLst>
              <a:gd name="adj1" fmla="val -74787"/>
              <a:gd name="adj2" fmla="val 7556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Quel est mon projet de poursuite d’étude et professionnel ? Qu’est-ce que la mobilité d’apporterait à ce projet ? </a:t>
            </a:r>
          </a:p>
        </p:txBody>
      </p:sp>
      <p:sp>
        <p:nvSpPr>
          <p:cNvPr id="12" name="Bulle ronde 11"/>
          <p:cNvSpPr/>
          <p:nvPr/>
        </p:nvSpPr>
        <p:spPr>
          <a:xfrm>
            <a:off x="7712362" y="2531509"/>
            <a:ext cx="4327238" cy="2024433"/>
          </a:xfrm>
          <a:prstGeom prst="wedgeEllipseCallout">
            <a:avLst>
              <a:gd name="adj1" fmla="val -62902"/>
              <a:gd name="adj2" fmla="val -2909"/>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Est-ce que je serais mis en difficulté académiquement et émotionnellement par l’adaptation à un nouveau pays et l’éloignement ? </a:t>
            </a:r>
          </a:p>
        </p:txBody>
      </p:sp>
      <p:sp>
        <p:nvSpPr>
          <p:cNvPr id="13" name="Bulle ronde 12"/>
          <p:cNvSpPr/>
          <p:nvPr/>
        </p:nvSpPr>
        <p:spPr>
          <a:xfrm>
            <a:off x="5309749" y="5175490"/>
            <a:ext cx="3039923" cy="1555281"/>
          </a:xfrm>
          <a:prstGeom prst="wedgeEllipseCallout">
            <a:avLst>
              <a:gd name="adj1" fmla="val -39176"/>
              <a:gd name="adj2" fmla="val -96378"/>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Ai-je les notes et compétences linguistiques suffisantes ? </a:t>
            </a:r>
          </a:p>
        </p:txBody>
      </p:sp>
      <p:sp>
        <p:nvSpPr>
          <p:cNvPr id="14" name="Bulle ronde 13"/>
          <p:cNvSpPr/>
          <p:nvPr/>
        </p:nvSpPr>
        <p:spPr>
          <a:xfrm>
            <a:off x="8423289" y="5175490"/>
            <a:ext cx="3426963" cy="1555281"/>
          </a:xfrm>
          <a:prstGeom prst="wedgeEllipseCallout">
            <a:avLst>
              <a:gd name="adj1" fmla="val -102016"/>
              <a:gd name="adj2" fmla="val -11136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Ai-je les moyens financiers de partir étudier un an au Canada? </a:t>
            </a:r>
          </a:p>
        </p:txBody>
      </p:sp>
      <p:sp>
        <p:nvSpPr>
          <p:cNvPr id="15" name="Bulle ronde 14"/>
          <p:cNvSpPr/>
          <p:nvPr/>
        </p:nvSpPr>
        <p:spPr>
          <a:xfrm>
            <a:off x="559083" y="1601210"/>
            <a:ext cx="2780418" cy="1866875"/>
          </a:xfrm>
          <a:prstGeom prst="wedgeEllipseCallout">
            <a:avLst>
              <a:gd name="adj1" fmla="val 65046"/>
              <a:gd name="adj2" fmla="val 2789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Suis-je assez sérieux et consciencieux pour mener à bien mon projet ?</a:t>
            </a:r>
          </a:p>
        </p:txBody>
      </p:sp>
      <p:pic>
        <p:nvPicPr>
          <p:cNvPr id="3" name="avant de parti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6331" y="1775965"/>
            <a:ext cx="609600" cy="609600"/>
          </a:xfrm>
          <a:prstGeom prst="rect">
            <a:avLst/>
          </a:prstGeom>
        </p:spPr>
      </p:pic>
    </p:spTree>
    <p:extLst>
      <p:ext uri="{BB962C8B-B14F-4D97-AF65-F5344CB8AC3E}">
        <p14:creationId xmlns:p14="http://schemas.microsoft.com/office/powerpoint/2010/main" val="348143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92408" fill="hold"/>
                                        <p:tgtEl>
                                          <p:spTgt spid="3"/>
                                        </p:tgtEl>
                                      </p:cBhvr>
                                    </p:cmd>
                                  </p:childTnLst>
                                </p:cTn>
                              </p:par>
                            </p:childTnLst>
                          </p:cTn>
                        </p:par>
                      </p:childTnLst>
                    </p:cTn>
                  </p:par>
                </p:childTnLst>
              </p:cTn>
              <p:nextCondLst>
                <p:cond evt="onClick" delay="0">
                  <p:tgtEl>
                    <p:spTgt spid="3"/>
                  </p:tgtEl>
                </p:cond>
              </p:nextCondLst>
            </p:seq>
            <p:audio>
              <p:cMediaNode vol="80000">
                <p:cTn id="57" fill="hold" display="0">
                  <p:stCondLst>
                    <p:cond delay="indefinite"/>
                  </p:stCondLst>
                  <p:endCondLst>
                    <p:cond evt="onStopAudio" delay="0">
                      <p:tgtEl>
                        <p:sldTgt/>
                      </p:tgtEl>
                    </p:cond>
                  </p:endCondLst>
                </p:cTn>
                <p:tgtEl>
                  <p:spTgt spid="3"/>
                </p:tgtEl>
              </p:cMediaNode>
            </p:audio>
          </p:childTnLst>
        </p:cTn>
      </p:par>
    </p:tnLst>
    <p:bldLst>
      <p:bldP spid="7"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cxnSpLocks/>
          </p:cNvCxnSpPr>
          <p:nvPr/>
        </p:nvCxnSpPr>
        <p:spPr>
          <a:xfrm>
            <a:off x="500398" y="672352"/>
            <a:ext cx="478972" cy="0"/>
          </a:xfrm>
          <a:prstGeom prst="line">
            <a:avLst/>
          </a:prstGeom>
          <a:ln w="28575">
            <a:solidFill>
              <a:srgbClr val="E74610"/>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41F3C6D9-ED8F-4248-934A-3F19730C0873}"/>
              </a:ext>
            </a:extLst>
          </p:cNvPr>
          <p:cNvSpPr>
            <a:spLocks noGrp="1"/>
          </p:cNvSpPr>
          <p:nvPr>
            <p:ph type="title"/>
          </p:nvPr>
        </p:nvSpPr>
        <p:spPr>
          <a:xfrm>
            <a:off x="224341" y="301227"/>
            <a:ext cx="3351408" cy="362161"/>
          </a:xfrm>
        </p:spPr>
        <p:txBody>
          <a:bodyPr>
            <a:noAutofit/>
          </a:bodyPr>
          <a:lstStyle/>
          <a:p>
            <a:pPr algn="l"/>
            <a:r>
              <a:rPr lang="fr-FR" sz="1400" dirty="0">
                <a:solidFill>
                  <a:srgbClr val="E74610"/>
                </a:solidFill>
                <a:latin typeface="Verdana" panose="020B0604030504040204" pitchFamily="34" charset="0"/>
                <a:ea typeface="Verdana" panose="020B0604030504040204" pitchFamily="34" charset="0"/>
                <a:cs typeface="Verdana" panose="020B0604030504040204" pitchFamily="34" charset="0"/>
              </a:rPr>
              <a:t>Préparer son projet</a:t>
            </a:r>
          </a:p>
        </p:txBody>
      </p:sp>
      <p:sp>
        <p:nvSpPr>
          <p:cNvPr id="2" name="ZoneTexte 1"/>
          <p:cNvSpPr txBox="1"/>
          <p:nvPr/>
        </p:nvSpPr>
        <p:spPr>
          <a:xfrm>
            <a:off x="618564" y="1259096"/>
            <a:ext cx="6018435" cy="52322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2800" b="1" dirty="0" smtClean="0">
                <a:ln/>
                <a:solidFill>
                  <a:srgbClr val="C00000"/>
                </a:solidFill>
              </a:rPr>
              <a:t>Préparer son dossier : </a:t>
            </a:r>
            <a:endParaRPr lang="fr-FR" sz="2800" b="1" dirty="0">
              <a:ln/>
              <a:solidFill>
                <a:srgbClr val="C00000"/>
              </a:solidFill>
            </a:endParaRPr>
          </a:p>
        </p:txBody>
      </p:sp>
      <p:sp>
        <p:nvSpPr>
          <p:cNvPr id="5" name="ZoneTexte 4"/>
          <p:cNvSpPr txBox="1"/>
          <p:nvPr/>
        </p:nvSpPr>
        <p:spPr>
          <a:xfrm>
            <a:off x="2608729" y="2008094"/>
            <a:ext cx="7458635" cy="646331"/>
          </a:xfrm>
          <a:prstGeom prst="rect">
            <a:avLst/>
          </a:prstGeom>
          <a:noFill/>
        </p:spPr>
        <p:txBody>
          <a:bodyPr wrap="square" rtlCol="0">
            <a:spAutoFit/>
          </a:bodyPr>
          <a:lstStyle/>
          <a:p>
            <a:r>
              <a:rPr lang="fr-FR" dirty="0" smtClean="0"/>
              <a:t>Les universités Canadiennes sont très sélectives :</a:t>
            </a:r>
            <a:r>
              <a:rPr lang="fr-FR" b="1" u="sng" dirty="0" smtClean="0">
                <a:solidFill>
                  <a:srgbClr val="FF0000"/>
                </a:solidFill>
              </a:rPr>
              <a:t> </a:t>
            </a:r>
          </a:p>
          <a:p>
            <a:endParaRPr lang="fr-FR" dirty="0"/>
          </a:p>
        </p:txBody>
      </p:sp>
      <p:sp>
        <p:nvSpPr>
          <p:cNvPr id="3" name="Rectangle 2"/>
          <p:cNvSpPr/>
          <p:nvPr/>
        </p:nvSpPr>
        <p:spPr>
          <a:xfrm>
            <a:off x="2689412" y="2329511"/>
            <a:ext cx="6096000" cy="923330"/>
          </a:xfrm>
          <a:prstGeom prst="rect">
            <a:avLst/>
          </a:prstGeom>
        </p:spPr>
        <p:txBody>
          <a:bodyPr>
            <a:spAutoFit/>
          </a:bodyPr>
          <a:lstStyle/>
          <a:p>
            <a:pPr marL="285750" indent="-285750">
              <a:buFont typeface="Wingdings" panose="05000000000000000000" pitchFamily="2" charset="2"/>
              <a:buChar char="ü"/>
            </a:pPr>
            <a:endParaRPr lang="fr-FR" dirty="0"/>
          </a:p>
          <a:p>
            <a:pPr marL="285750" indent="-285750">
              <a:buFont typeface="Wingdings" panose="05000000000000000000" pitchFamily="2" charset="2"/>
              <a:buChar char="ü"/>
            </a:pPr>
            <a:r>
              <a:rPr lang="fr-FR" dirty="0"/>
              <a:t>Avoir </a:t>
            </a:r>
            <a:r>
              <a:rPr lang="fr-FR" dirty="0" smtClean="0"/>
              <a:t>une </a:t>
            </a:r>
            <a:r>
              <a:rPr lang="fr-FR" dirty="0"/>
              <a:t>moyenne de </a:t>
            </a:r>
            <a:r>
              <a:rPr lang="fr-FR" dirty="0" smtClean="0"/>
              <a:t>12/20 au minimum sur </a:t>
            </a:r>
            <a:r>
              <a:rPr lang="fr-FR" dirty="0"/>
              <a:t>les deux dernières </a:t>
            </a:r>
            <a:r>
              <a:rPr lang="fr-FR" dirty="0" smtClean="0"/>
              <a:t>année </a:t>
            </a:r>
            <a:r>
              <a:rPr lang="fr-FR" dirty="0"/>
              <a:t>d’études. </a:t>
            </a:r>
            <a:endParaRPr lang="fr-FR" b="1" u="sng" dirty="0">
              <a:solidFill>
                <a:srgbClr val="FF0000"/>
              </a:solidFill>
            </a:endParaRPr>
          </a:p>
        </p:txBody>
      </p:sp>
      <p:sp>
        <p:nvSpPr>
          <p:cNvPr id="7" name="Rectangle 6"/>
          <p:cNvSpPr/>
          <p:nvPr/>
        </p:nvSpPr>
        <p:spPr>
          <a:xfrm>
            <a:off x="2608729" y="3359933"/>
            <a:ext cx="6096000" cy="646331"/>
          </a:xfrm>
          <a:prstGeom prst="rect">
            <a:avLst/>
          </a:prstGeom>
        </p:spPr>
        <p:txBody>
          <a:bodyPr>
            <a:spAutoFit/>
          </a:bodyPr>
          <a:lstStyle/>
          <a:p>
            <a:pPr marL="285750" indent="-285750">
              <a:buFont typeface="Wingdings" panose="05000000000000000000" pitchFamily="2" charset="2"/>
              <a:buChar char="ü"/>
            </a:pPr>
            <a:r>
              <a:rPr lang="fr-FR" dirty="0"/>
              <a:t>Trouver une université avec des cours en adéquation avec ceux suivi à l’UGA.</a:t>
            </a:r>
          </a:p>
        </p:txBody>
      </p:sp>
      <p:sp>
        <p:nvSpPr>
          <p:cNvPr id="12" name="Rectangle 11"/>
          <p:cNvSpPr/>
          <p:nvPr/>
        </p:nvSpPr>
        <p:spPr>
          <a:xfrm>
            <a:off x="2608729" y="4159694"/>
            <a:ext cx="6096000" cy="646331"/>
          </a:xfrm>
          <a:prstGeom prst="rect">
            <a:avLst/>
          </a:prstGeom>
        </p:spPr>
        <p:txBody>
          <a:bodyPr>
            <a:spAutoFit/>
          </a:bodyPr>
          <a:lstStyle/>
          <a:p>
            <a:pPr marL="285750" indent="-285750">
              <a:buFont typeface="Wingdings" panose="05000000000000000000" pitchFamily="2" charset="2"/>
              <a:buChar char="ü"/>
            </a:pPr>
            <a:r>
              <a:rPr lang="fr-FR" dirty="0"/>
              <a:t>Avoir les moyens financiers pour partir et habiter au Canada. </a:t>
            </a:r>
          </a:p>
        </p:txBody>
      </p:sp>
      <p:sp>
        <p:nvSpPr>
          <p:cNvPr id="13" name="Rectangle 12"/>
          <p:cNvSpPr/>
          <p:nvPr/>
        </p:nvSpPr>
        <p:spPr>
          <a:xfrm>
            <a:off x="2608729" y="4942239"/>
            <a:ext cx="6096000" cy="646331"/>
          </a:xfrm>
          <a:prstGeom prst="rect">
            <a:avLst/>
          </a:prstGeom>
        </p:spPr>
        <p:txBody>
          <a:bodyPr>
            <a:spAutoFit/>
          </a:bodyPr>
          <a:lstStyle/>
          <a:p>
            <a:pPr marL="285750" indent="-285750">
              <a:buFont typeface="Wingdings" panose="05000000000000000000" pitchFamily="2" charset="2"/>
              <a:buChar char="ü"/>
            </a:pPr>
            <a:r>
              <a:rPr lang="fr-FR" b="1" u="sng" dirty="0">
                <a:solidFill>
                  <a:srgbClr val="FF0000"/>
                </a:solidFill>
              </a:rPr>
              <a:t>! S’inscrire aux tests de langues (TOEFL ou TOEIC) dès septembre pour les destination anglophones. </a:t>
            </a:r>
          </a:p>
        </p:txBody>
      </p:sp>
      <p:sp>
        <p:nvSpPr>
          <p:cNvPr id="14" name="Rectangle 13"/>
          <p:cNvSpPr/>
          <p:nvPr/>
        </p:nvSpPr>
        <p:spPr>
          <a:xfrm>
            <a:off x="2608729" y="5860998"/>
            <a:ext cx="5961888" cy="369332"/>
          </a:xfrm>
          <a:prstGeom prst="rect">
            <a:avLst/>
          </a:prstGeom>
        </p:spPr>
        <p:txBody>
          <a:bodyPr wrap="none">
            <a:spAutoFit/>
          </a:bodyPr>
          <a:lstStyle/>
          <a:p>
            <a:pPr marL="285750" indent="-285750">
              <a:buFont typeface="Wingdings" panose="05000000000000000000" pitchFamily="2" charset="2"/>
              <a:buChar char="ü"/>
            </a:pPr>
            <a:r>
              <a:rPr lang="fr-FR" b="1" u="sng" dirty="0">
                <a:solidFill>
                  <a:srgbClr val="FF0000"/>
                </a:solidFill>
              </a:rPr>
              <a:t>! Faire/mettre à jour son passeport dès septembre</a:t>
            </a:r>
            <a:endParaRPr lang="fr-FR" dirty="0"/>
          </a:p>
        </p:txBody>
      </p:sp>
      <p:pic>
        <p:nvPicPr>
          <p:cNvPr id="6" name="Dossi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5040" y="649496"/>
            <a:ext cx="609600" cy="609600"/>
          </a:xfrm>
          <a:prstGeom prst="rect">
            <a:avLst/>
          </a:prstGeom>
        </p:spPr>
      </p:pic>
    </p:spTree>
    <p:extLst>
      <p:ext uri="{BB962C8B-B14F-4D97-AF65-F5344CB8AC3E}">
        <p14:creationId xmlns:p14="http://schemas.microsoft.com/office/powerpoint/2010/main" val="406314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1000"/>
                                        <p:tgtEl>
                                          <p:spTgt spid="14">
                                            <p:txEl>
                                              <p:pRg st="0" end="0"/>
                                            </p:txEl>
                                          </p:spTgt>
                                        </p:tgtEl>
                                      </p:cBhvr>
                                    </p:animEffect>
                                    <p:anim calcmode="lin" valueType="num">
                                      <p:cBhvr>
                                        <p:cTn id="36"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8254" fill="hold"/>
                                        <p:tgtEl>
                                          <p:spTgt spid="6"/>
                                        </p:tgtEl>
                                      </p:cBhvr>
                                    </p:cmd>
                                  </p:childTnLst>
                                </p:cTn>
                              </p:par>
                            </p:childTnLst>
                          </p:cTn>
                        </p:par>
                      </p:childTnLst>
                    </p:cTn>
                  </p:par>
                </p:childTnLst>
              </p:cTn>
              <p:nextCondLst>
                <p:cond evt="onClick" delay="0">
                  <p:tgtEl>
                    <p:spTgt spid="6"/>
                  </p:tgtEl>
                </p:cond>
              </p:nextCondLst>
            </p:seq>
            <p:audio>
              <p:cMediaNode vol="80000">
                <p:cTn id="43" fill="hold" display="0">
                  <p:stCondLst>
                    <p:cond delay="indefinite"/>
                  </p:stCondLst>
                  <p:endCondLst>
                    <p:cond evt="onStopAudio" delay="0">
                      <p:tgtEl>
                        <p:sldTgt/>
                      </p:tgtEl>
                    </p:cond>
                  </p:endCondLst>
                </p:cTn>
                <p:tgtEl>
                  <p:spTgt spid="6"/>
                </p:tgtEl>
              </p:cMediaNode>
            </p:audio>
          </p:childTnLst>
        </p:cTn>
      </p:par>
    </p:tnLst>
    <p:bldLst>
      <p:bldP spid="3" grpId="0"/>
      <p:bldP spid="7"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85335" y="3022788"/>
            <a:ext cx="5357159" cy="673099"/>
          </a:xfrm>
        </p:spPr>
        <p:txBody>
          <a:bodyPr>
            <a:normAutofit fontScale="90000"/>
          </a:bodyPr>
          <a:lstStyle/>
          <a:p>
            <a:r>
              <a:rPr lang="fr-FR" dirty="0" smtClean="0">
                <a:latin typeface="Verdana" panose="020B0604030504040204" pitchFamily="34" charset="0"/>
                <a:ea typeface="Verdana" panose="020B0604030504040204" pitchFamily="34" charset="0"/>
              </a:rPr>
              <a:t>Démarches consulaires/Visa</a:t>
            </a:r>
            <a:endParaRPr lang="fr-FR" dirty="0">
              <a:latin typeface="Verdana" panose="020B0604030504040204" pitchFamily="34" charset="0"/>
              <a:ea typeface="Verdana" panose="020B0604030504040204" pitchFamily="34"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44" y="1725335"/>
            <a:ext cx="4357341" cy="3268006"/>
          </a:xfrm>
          <a:prstGeom prst="rect">
            <a:avLst/>
          </a:prstGeom>
        </p:spPr>
      </p:pic>
    </p:spTree>
    <p:extLst>
      <p:ext uri="{BB962C8B-B14F-4D97-AF65-F5344CB8AC3E}">
        <p14:creationId xmlns:p14="http://schemas.microsoft.com/office/powerpoint/2010/main" val="3601823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cxnSpLocks/>
          </p:cNvCxnSpPr>
          <p:nvPr/>
        </p:nvCxnSpPr>
        <p:spPr>
          <a:xfrm>
            <a:off x="500398" y="672352"/>
            <a:ext cx="478972" cy="0"/>
          </a:xfrm>
          <a:prstGeom prst="line">
            <a:avLst/>
          </a:prstGeom>
          <a:ln w="28575">
            <a:solidFill>
              <a:srgbClr val="E74610"/>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41F3C6D9-ED8F-4248-934A-3F19730C0873}"/>
              </a:ext>
            </a:extLst>
          </p:cNvPr>
          <p:cNvSpPr>
            <a:spLocks noGrp="1"/>
          </p:cNvSpPr>
          <p:nvPr>
            <p:ph type="title"/>
          </p:nvPr>
        </p:nvSpPr>
        <p:spPr>
          <a:xfrm>
            <a:off x="224341" y="301227"/>
            <a:ext cx="3351408" cy="362161"/>
          </a:xfrm>
        </p:spPr>
        <p:txBody>
          <a:bodyPr>
            <a:noAutofit/>
          </a:bodyPr>
          <a:lstStyle/>
          <a:p>
            <a:pPr algn="l"/>
            <a:r>
              <a:rPr lang="fr-FR" sz="1400" dirty="0">
                <a:solidFill>
                  <a:srgbClr val="E74610"/>
                </a:solidFill>
                <a:latin typeface="Verdana" panose="020B0604030504040204" pitchFamily="34" charset="0"/>
                <a:ea typeface="Verdana" panose="020B0604030504040204" pitchFamily="34" charset="0"/>
                <a:cs typeface="Verdana" panose="020B0604030504040204" pitchFamily="34" charset="0"/>
              </a:rPr>
              <a:t>Démarches consulaires/Visa</a:t>
            </a:r>
          </a:p>
        </p:txBody>
      </p:sp>
      <p:sp>
        <p:nvSpPr>
          <p:cNvPr id="29" name="ZoneTexte 28"/>
          <p:cNvSpPr txBox="1"/>
          <p:nvPr/>
        </p:nvSpPr>
        <p:spPr>
          <a:xfrm>
            <a:off x="721186" y="4787583"/>
            <a:ext cx="2357718" cy="1354217"/>
          </a:xfrm>
          <a:prstGeom prst="rect">
            <a:avLst/>
          </a:prstGeom>
          <a:noFill/>
        </p:spPr>
        <p:txBody>
          <a:bodyPr wrap="square" rtlCol="0">
            <a:spAutoFit/>
          </a:bodyPr>
          <a:lstStyle/>
          <a:p>
            <a:pPr algn="ctr"/>
            <a:r>
              <a:rPr lang="fr-FR" sz="2000" b="1" dirty="0" smtClean="0">
                <a:solidFill>
                  <a:srgbClr val="FFFFFF"/>
                </a:solidFill>
              </a:rPr>
              <a:t>Accord composante :</a:t>
            </a:r>
          </a:p>
          <a:p>
            <a:pPr algn="ctr"/>
            <a:r>
              <a:rPr lang="fr-FR" sz="1400" dirty="0" smtClean="0">
                <a:solidFill>
                  <a:srgbClr val="FFFFFF"/>
                </a:solidFill>
              </a:rPr>
              <a:t>Mobilité ouverte aux étudiants de la </a:t>
            </a:r>
          </a:p>
          <a:p>
            <a:pPr algn="ctr"/>
            <a:r>
              <a:rPr lang="fr-FR" sz="1400" dirty="0" smtClean="0">
                <a:solidFill>
                  <a:srgbClr val="FFFFFF"/>
                </a:solidFill>
              </a:rPr>
              <a:t>composante uniquement </a:t>
            </a:r>
          </a:p>
        </p:txBody>
      </p:sp>
      <p:graphicFrame>
        <p:nvGraphicFramePr>
          <p:cNvPr id="6" name="Tableau 5"/>
          <p:cNvGraphicFramePr>
            <a:graphicFrameLocks noGrp="1"/>
          </p:cNvGraphicFramePr>
          <p:nvPr>
            <p:extLst>
              <p:ext uri="{D42A27DB-BD31-4B8C-83A1-F6EECF244321}">
                <p14:modId xmlns:p14="http://schemas.microsoft.com/office/powerpoint/2010/main" val="2821829192"/>
              </p:ext>
            </p:extLst>
          </p:nvPr>
        </p:nvGraphicFramePr>
        <p:xfrm>
          <a:off x="1127927" y="1849686"/>
          <a:ext cx="9809016" cy="3291840"/>
        </p:xfrm>
        <a:graphic>
          <a:graphicData uri="http://schemas.openxmlformats.org/drawingml/2006/table">
            <a:tbl>
              <a:tblPr firstRow="1" bandRow="1">
                <a:tableStyleId>{5C22544A-7EE6-4342-B048-85BDC9FD1C3A}</a:tableStyleId>
              </a:tblPr>
              <a:tblGrid>
                <a:gridCol w="1976802">
                  <a:extLst>
                    <a:ext uri="{9D8B030D-6E8A-4147-A177-3AD203B41FA5}">
                      <a16:colId xmlns:a16="http://schemas.microsoft.com/office/drawing/2014/main" val="2789818063"/>
                    </a:ext>
                  </a:extLst>
                </a:gridCol>
                <a:gridCol w="2126763">
                  <a:extLst>
                    <a:ext uri="{9D8B030D-6E8A-4147-A177-3AD203B41FA5}">
                      <a16:colId xmlns:a16="http://schemas.microsoft.com/office/drawing/2014/main" val="645604551"/>
                    </a:ext>
                  </a:extLst>
                </a:gridCol>
                <a:gridCol w="2576656">
                  <a:extLst>
                    <a:ext uri="{9D8B030D-6E8A-4147-A177-3AD203B41FA5}">
                      <a16:colId xmlns:a16="http://schemas.microsoft.com/office/drawing/2014/main" val="3019447475"/>
                    </a:ext>
                  </a:extLst>
                </a:gridCol>
                <a:gridCol w="3128795">
                  <a:extLst>
                    <a:ext uri="{9D8B030D-6E8A-4147-A177-3AD203B41FA5}">
                      <a16:colId xmlns:a16="http://schemas.microsoft.com/office/drawing/2014/main" val="3728758874"/>
                    </a:ext>
                  </a:extLst>
                </a:gridCol>
              </a:tblGrid>
              <a:tr h="1099450">
                <a:tc>
                  <a:txBody>
                    <a:bodyPr/>
                    <a:lstStyle/>
                    <a:p>
                      <a:r>
                        <a:rPr lang="fr-FR" dirty="0" smtClean="0"/>
                        <a:t>Démarches</a:t>
                      </a:r>
                      <a:r>
                        <a:rPr lang="fr-FR" baseline="0" dirty="0" smtClean="0"/>
                        <a:t> consulaires à engager pour le Canada</a:t>
                      </a:r>
                      <a:endParaRPr lang="fr-FR" dirty="0"/>
                    </a:p>
                  </a:txBody>
                  <a:tcPr>
                    <a:solidFill>
                      <a:srgbClr val="C00000"/>
                    </a:solidFill>
                  </a:tcPr>
                </a:tc>
                <a:tc>
                  <a:txBody>
                    <a:bodyPr/>
                    <a:lstStyle/>
                    <a:p>
                      <a:pPr algn="ctr"/>
                      <a:r>
                        <a:rPr lang="fr-FR" dirty="0" smtClean="0"/>
                        <a:t>Visa </a:t>
                      </a:r>
                      <a:endParaRPr lang="fr-FR" dirty="0"/>
                    </a:p>
                  </a:txBody>
                  <a:tcPr anchor="ctr">
                    <a:solidFill>
                      <a:srgbClr val="C00000"/>
                    </a:solidFill>
                  </a:tcPr>
                </a:tc>
                <a:tc>
                  <a:txBody>
                    <a:bodyPr/>
                    <a:lstStyle/>
                    <a:p>
                      <a:pPr algn="ctr"/>
                      <a:r>
                        <a:rPr lang="fr-FR" dirty="0" smtClean="0"/>
                        <a:t>Permis d’étude </a:t>
                      </a:r>
                      <a:endParaRPr lang="fr-FR" dirty="0"/>
                    </a:p>
                  </a:txBody>
                  <a:tcPr anchor="ctr">
                    <a:solidFill>
                      <a:srgbClr val="C00000"/>
                    </a:solidFill>
                  </a:tcPr>
                </a:tc>
                <a:tc>
                  <a:txBody>
                    <a:bodyPr/>
                    <a:lstStyle/>
                    <a:p>
                      <a:pPr algn="ctr"/>
                      <a:r>
                        <a:rPr lang="fr-FR" dirty="0" smtClean="0"/>
                        <a:t>Autorisation de Voyage Electronique (AVE)</a:t>
                      </a:r>
                      <a:endParaRPr lang="fr-FR" dirty="0"/>
                    </a:p>
                  </a:txBody>
                  <a:tcPr anchor="ctr">
                    <a:solidFill>
                      <a:srgbClr val="C00000"/>
                    </a:solidFill>
                  </a:tcPr>
                </a:tc>
                <a:extLst>
                  <a:ext uri="{0D108BD9-81ED-4DB2-BD59-A6C34878D82A}">
                    <a16:rowId xmlns:a16="http://schemas.microsoft.com/office/drawing/2014/main" val="3126167504"/>
                  </a:ext>
                </a:extLst>
              </a:tr>
              <a:tr h="499145">
                <a:tc>
                  <a:txBody>
                    <a:bodyPr/>
                    <a:lstStyle/>
                    <a:p>
                      <a:r>
                        <a:rPr lang="fr-FR" dirty="0" smtClean="0"/>
                        <a:t>Durée d’échange 1 semestre </a:t>
                      </a:r>
                      <a:r>
                        <a:rPr lang="fr-FR" baseline="0" dirty="0" smtClean="0"/>
                        <a:t>(moins de 6 mois)</a:t>
                      </a:r>
                      <a:endParaRPr lang="fr-FR" dirty="0"/>
                    </a:p>
                  </a:txBody>
                  <a:tcPr>
                    <a:solidFill>
                      <a:srgbClr val="D1E3FF"/>
                    </a:solidFill>
                  </a:tcPr>
                </a:tc>
                <a:tc>
                  <a:txBody>
                    <a:bodyPr/>
                    <a:lstStyle/>
                    <a:p>
                      <a:pPr algn="ctr"/>
                      <a:r>
                        <a:rPr lang="fr-FR" dirty="0" smtClean="0"/>
                        <a:t>x</a:t>
                      </a:r>
                      <a:endParaRPr lang="fr-FR" dirty="0"/>
                    </a:p>
                  </a:txBody>
                  <a:tcPr anchor="ctr">
                    <a:solidFill>
                      <a:srgbClr val="D1E3FF"/>
                    </a:solidFill>
                  </a:tcPr>
                </a:tc>
                <a:tc>
                  <a:txBody>
                    <a:bodyPr/>
                    <a:lstStyle/>
                    <a:p>
                      <a:pPr algn="ctr"/>
                      <a:r>
                        <a:rPr lang="fr-FR" dirty="0" smtClean="0"/>
                        <a:t>x</a:t>
                      </a:r>
                      <a:endParaRPr lang="fr-FR" dirty="0"/>
                    </a:p>
                  </a:txBody>
                  <a:tcPr anchor="ctr">
                    <a:solidFill>
                      <a:srgbClr val="D1E3FF"/>
                    </a:solidFill>
                  </a:tcPr>
                </a:tc>
                <a:tc>
                  <a:txBody>
                    <a:bodyPr/>
                    <a:lstStyle/>
                    <a:p>
                      <a:pPr marL="285750" indent="-285750" algn="ctr">
                        <a:buFont typeface="Wingdings" panose="05000000000000000000" pitchFamily="2" charset="2"/>
                        <a:buChar char="ü"/>
                      </a:pPr>
                      <a:r>
                        <a:rPr lang="fr-FR" dirty="0" smtClean="0"/>
                        <a:t> </a:t>
                      </a:r>
                      <a:endParaRPr lang="fr-FR" dirty="0"/>
                    </a:p>
                  </a:txBody>
                  <a:tcPr anchor="ctr">
                    <a:solidFill>
                      <a:srgbClr val="D1E3FF"/>
                    </a:solidFill>
                  </a:tcPr>
                </a:tc>
                <a:extLst>
                  <a:ext uri="{0D108BD9-81ED-4DB2-BD59-A6C34878D82A}">
                    <a16:rowId xmlns:a16="http://schemas.microsoft.com/office/drawing/2014/main" val="475213324"/>
                  </a:ext>
                </a:extLst>
              </a:tr>
              <a:tr h="499145">
                <a:tc>
                  <a:txBody>
                    <a:bodyPr/>
                    <a:lstStyle/>
                    <a:p>
                      <a:r>
                        <a:rPr lang="fr-FR" dirty="0" smtClean="0"/>
                        <a:t>Durée d’échange 2 semestres </a:t>
                      </a:r>
                      <a:r>
                        <a:rPr lang="fr-FR" baseline="0" dirty="0" smtClean="0"/>
                        <a:t>(plus de 6 mois)</a:t>
                      </a:r>
                      <a:endParaRPr lang="fr-FR" dirty="0"/>
                    </a:p>
                  </a:txBody>
                  <a:tcPr>
                    <a:solidFill>
                      <a:srgbClr val="F6E2D8"/>
                    </a:solidFill>
                  </a:tcPr>
                </a:tc>
                <a:tc>
                  <a:txBody>
                    <a:bodyPr/>
                    <a:lstStyle/>
                    <a:p>
                      <a:pPr algn="ctr"/>
                      <a:r>
                        <a:rPr lang="fr-FR" dirty="0" smtClean="0"/>
                        <a:t>x</a:t>
                      </a:r>
                      <a:endParaRPr lang="fr-FR" dirty="0"/>
                    </a:p>
                  </a:txBody>
                  <a:tcPr anchor="ctr">
                    <a:solidFill>
                      <a:srgbClr val="F6E2D8"/>
                    </a:solidFill>
                  </a:tcPr>
                </a:tc>
                <a:tc>
                  <a:txBody>
                    <a:bodyPr/>
                    <a:lstStyle/>
                    <a:p>
                      <a:pPr marL="285750" indent="-285750" algn="ctr">
                        <a:buFont typeface="Wingdings" panose="05000000000000000000" pitchFamily="2" charset="2"/>
                        <a:buChar char="ü"/>
                      </a:pPr>
                      <a:r>
                        <a:rPr lang="fr-FR" dirty="0" smtClean="0"/>
                        <a:t> </a:t>
                      </a:r>
                      <a:endParaRPr lang="fr-FR" dirty="0"/>
                    </a:p>
                  </a:txBody>
                  <a:tcPr anchor="ctr">
                    <a:solidFill>
                      <a:srgbClr val="F6E2D8"/>
                    </a:solidFill>
                  </a:tcPr>
                </a:tc>
                <a:tc>
                  <a:txBody>
                    <a:bodyPr/>
                    <a:lstStyle/>
                    <a:p>
                      <a:pPr marL="285750" indent="-285750" algn="ctr">
                        <a:buFont typeface="Wingdings" panose="05000000000000000000" pitchFamily="2" charset="2"/>
                        <a:buChar char="ü"/>
                      </a:pPr>
                      <a:r>
                        <a:rPr lang="fr-FR" dirty="0" smtClean="0"/>
                        <a:t> </a:t>
                      </a:r>
                      <a:endParaRPr lang="fr-FR" dirty="0"/>
                    </a:p>
                  </a:txBody>
                  <a:tcPr anchor="ctr">
                    <a:solidFill>
                      <a:srgbClr val="F6E2D8"/>
                    </a:solidFill>
                  </a:tcPr>
                </a:tc>
                <a:extLst>
                  <a:ext uri="{0D108BD9-81ED-4DB2-BD59-A6C34878D82A}">
                    <a16:rowId xmlns:a16="http://schemas.microsoft.com/office/drawing/2014/main" val="1734576393"/>
                  </a:ext>
                </a:extLst>
              </a:tr>
            </a:tbl>
          </a:graphicData>
        </a:graphic>
      </p:graphicFrame>
      <p:sp>
        <p:nvSpPr>
          <p:cNvPr id="7" name="ZoneTexte 6"/>
          <p:cNvSpPr txBox="1"/>
          <p:nvPr/>
        </p:nvSpPr>
        <p:spPr>
          <a:xfrm>
            <a:off x="1127927" y="5495469"/>
            <a:ext cx="9870141" cy="923330"/>
          </a:xfrm>
          <a:prstGeom prst="rect">
            <a:avLst/>
          </a:prstGeom>
          <a:noFill/>
        </p:spPr>
        <p:txBody>
          <a:bodyPr wrap="square" rtlCol="0">
            <a:spAutoFit/>
          </a:bodyPr>
          <a:lstStyle/>
          <a:p>
            <a:r>
              <a:rPr lang="fr-FR" b="1" dirty="0" smtClean="0">
                <a:solidFill>
                  <a:srgbClr val="FF0000"/>
                </a:solidFill>
              </a:rPr>
              <a:t>Attention</a:t>
            </a:r>
            <a:r>
              <a:rPr lang="fr-FR" dirty="0" smtClean="0"/>
              <a:t> : L’UGA ne vous renseigne pas et ne vous accompagne pas sur les démarches consulaires ! </a:t>
            </a:r>
            <a:r>
              <a:rPr lang="fr-FR" u="sng" dirty="0" smtClean="0"/>
              <a:t>Vous devrez faire les recherches et démarches en autonomie complète. </a:t>
            </a:r>
          </a:p>
          <a:p>
            <a:r>
              <a:rPr lang="fr-FR" dirty="0" smtClean="0"/>
              <a:t>Consultez le </a:t>
            </a:r>
            <a:r>
              <a:rPr lang="fr-FR" dirty="0" smtClean="0">
                <a:hlinkClick r:id="rId5"/>
              </a:rPr>
              <a:t>site de l’immigration </a:t>
            </a:r>
            <a:r>
              <a:rPr lang="fr-FR" dirty="0" smtClean="0"/>
              <a:t>canadienne pour plus d’information. </a:t>
            </a:r>
            <a:endParaRPr lang="fr-FR" dirty="0"/>
          </a:p>
        </p:txBody>
      </p:sp>
      <p:sp>
        <p:nvSpPr>
          <p:cNvPr id="8" name="ZoneTexte 7"/>
          <p:cNvSpPr txBox="1"/>
          <p:nvPr/>
        </p:nvSpPr>
        <p:spPr>
          <a:xfrm>
            <a:off x="1721224" y="977153"/>
            <a:ext cx="8444752" cy="646331"/>
          </a:xfrm>
          <a:prstGeom prst="rect">
            <a:avLst/>
          </a:prstGeom>
          <a:noFill/>
        </p:spPr>
        <p:txBody>
          <a:bodyPr wrap="square" rtlCol="0">
            <a:spAutoFit/>
          </a:bodyPr>
          <a:lstStyle/>
          <a:p>
            <a:r>
              <a:rPr lang="fr-FR" dirty="0" smtClean="0"/>
              <a:t>Après la réception de votre lettre d’acceptation chez le partenaire, vous pourrez engager les démarches d’immigration. </a:t>
            </a:r>
            <a:endParaRPr lang="fr-FR" dirty="0"/>
          </a:p>
        </p:txBody>
      </p:sp>
      <p:pic>
        <p:nvPicPr>
          <p:cNvPr id="2" name="Vis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7343" y="690718"/>
            <a:ext cx="609600" cy="609600"/>
          </a:xfrm>
          <a:prstGeom prst="rect">
            <a:avLst/>
          </a:prstGeom>
        </p:spPr>
      </p:pic>
    </p:spTree>
    <p:extLst>
      <p:ext uri="{BB962C8B-B14F-4D97-AF65-F5344CB8AC3E}">
        <p14:creationId xmlns:p14="http://schemas.microsoft.com/office/powerpoint/2010/main" val="22384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26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14602" y="2912783"/>
            <a:ext cx="5573351" cy="673099"/>
          </a:xfrm>
        </p:spPr>
        <p:txBody>
          <a:bodyPr>
            <a:normAutofit/>
          </a:bodyPr>
          <a:lstStyle/>
          <a:p>
            <a:r>
              <a:rPr lang="fr-FR" dirty="0" smtClean="0">
                <a:latin typeface="Verdana" panose="020B0604030504040204" pitchFamily="34" charset="0"/>
                <a:ea typeface="Verdana" panose="020B0604030504040204" pitchFamily="34" charset="0"/>
              </a:rPr>
              <a:t>Santé/Assurances</a:t>
            </a:r>
            <a:endParaRPr lang="fr-FR" dirty="0">
              <a:latin typeface="Verdana" panose="020B0604030504040204" pitchFamily="34" charset="0"/>
              <a:ea typeface="Verdana" panose="020B0604030504040204" pitchFamily="34" charset="0"/>
            </a:endParaRPr>
          </a:p>
        </p:txBody>
      </p:sp>
      <p:pic>
        <p:nvPicPr>
          <p:cNvPr id="3" name="Imag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19469" y="1621628"/>
            <a:ext cx="3530438" cy="3255407"/>
          </a:xfrm>
          <a:prstGeom prst="rect">
            <a:avLst/>
          </a:prstGeom>
        </p:spPr>
      </p:pic>
    </p:spTree>
    <p:extLst>
      <p:ext uri="{BB962C8B-B14F-4D97-AF65-F5344CB8AC3E}">
        <p14:creationId xmlns:p14="http://schemas.microsoft.com/office/powerpoint/2010/main" val="2789596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cxnSpLocks/>
          </p:cNvCxnSpPr>
          <p:nvPr/>
        </p:nvCxnSpPr>
        <p:spPr>
          <a:xfrm>
            <a:off x="500398" y="672352"/>
            <a:ext cx="478972" cy="0"/>
          </a:xfrm>
          <a:prstGeom prst="line">
            <a:avLst/>
          </a:prstGeom>
          <a:ln w="28575">
            <a:solidFill>
              <a:srgbClr val="E74610"/>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41F3C6D9-ED8F-4248-934A-3F19730C0873}"/>
              </a:ext>
            </a:extLst>
          </p:cNvPr>
          <p:cNvSpPr>
            <a:spLocks noGrp="1"/>
          </p:cNvSpPr>
          <p:nvPr>
            <p:ph type="title"/>
          </p:nvPr>
        </p:nvSpPr>
        <p:spPr>
          <a:xfrm>
            <a:off x="224341" y="301227"/>
            <a:ext cx="3351408" cy="362161"/>
          </a:xfrm>
        </p:spPr>
        <p:txBody>
          <a:bodyPr>
            <a:noAutofit/>
          </a:bodyPr>
          <a:lstStyle/>
          <a:p>
            <a:pPr algn="l"/>
            <a:r>
              <a:rPr lang="fr-FR" sz="1400" dirty="0">
                <a:solidFill>
                  <a:srgbClr val="E74610"/>
                </a:solidFill>
                <a:latin typeface="Verdana" panose="020B0604030504040204" pitchFamily="34" charset="0"/>
                <a:ea typeface="Verdana" panose="020B0604030504040204" pitchFamily="34" charset="0"/>
                <a:cs typeface="Verdana" panose="020B0604030504040204" pitchFamily="34" charset="0"/>
              </a:rPr>
              <a:t>Santé/Assurances</a:t>
            </a:r>
          </a:p>
        </p:txBody>
      </p:sp>
      <p:sp>
        <p:nvSpPr>
          <p:cNvPr id="29" name="ZoneTexte 28"/>
          <p:cNvSpPr txBox="1"/>
          <p:nvPr/>
        </p:nvSpPr>
        <p:spPr>
          <a:xfrm>
            <a:off x="721186" y="4787583"/>
            <a:ext cx="2357718" cy="1354217"/>
          </a:xfrm>
          <a:prstGeom prst="rect">
            <a:avLst/>
          </a:prstGeom>
          <a:noFill/>
        </p:spPr>
        <p:txBody>
          <a:bodyPr wrap="square" rtlCol="0">
            <a:spAutoFit/>
          </a:bodyPr>
          <a:lstStyle/>
          <a:p>
            <a:pPr algn="ctr"/>
            <a:r>
              <a:rPr lang="fr-FR" sz="2000" b="1" dirty="0" smtClean="0">
                <a:solidFill>
                  <a:srgbClr val="FFFFFF"/>
                </a:solidFill>
              </a:rPr>
              <a:t>Accord composante :</a:t>
            </a:r>
          </a:p>
          <a:p>
            <a:pPr algn="ctr"/>
            <a:r>
              <a:rPr lang="fr-FR" sz="1400" dirty="0" smtClean="0">
                <a:solidFill>
                  <a:srgbClr val="FFFFFF"/>
                </a:solidFill>
              </a:rPr>
              <a:t>Mobilité ouverte aux étudiants de la </a:t>
            </a:r>
          </a:p>
          <a:p>
            <a:pPr algn="ctr"/>
            <a:r>
              <a:rPr lang="fr-FR" sz="1400" dirty="0" smtClean="0">
                <a:solidFill>
                  <a:srgbClr val="FFFFFF"/>
                </a:solidFill>
              </a:rPr>
              <a:t>composante uniquement </a:t>
            </a:r>
          </a:p>
        </p:txBody>
      </p:sp>
      <p:sp>
        <p:nvSpPr>
          <p:cNvPr id="3" name="ZoneTexte 2"/>
          <p:cNvSpPr txBox="1"/>
          <p:nvPr/>
        </p:nvSpPr>
        <p:spPr>
          <a:xfrm>
            <a:off x="2344033" y="5818634"/>
            <a:ext cx="7951694" cy="646331"/>
          </a:xfrm>
          <a:prstGeom prst="rect">
            <a:avLst/>
          </a:prstGeom>
          <a:noFill/>
        </p:spPr>
        <p:txBody>
          <a:bodyPr wrap="square" rtlCol="0">
            <a:spAutoFit/>
          </a:bodyPr>
          <a:lstStyle/>
          <a:p>
            <a:r>
              <a:rPr lang="fr-FR" b="1" dirty="0" smtClean="0">
                <a:solidFill>
                  <a:srgbClr val="FF0000"/>
                </a:solidFill>
              </a:rPr>
              <a:t>Attention</a:t>
            </a:r>
            <a:r>
              <a:rPr lang="fr-FR" b="1" dirty="0" smtClean="0"/>
              <a:t> : l’assurance UGA ne couvre pas les rapatriements. </a:t>
            </a:r>
            <a:r>
              <a:rPr lang="fr-FR" dirty="0" smtClean="0"/>
              <a:t>Pensez bien à y souscrire séparément.  </a:t>
            </a:r>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42547932"/>
              </p:ext>
            </p:extLst>
          </p:nvPr>
        </p:nvGraphicFramePr>
        <p:xfrm>
          <a:off x="1353196" y="1147239"/>
          <a:ext cx="9933368" cy="4368215"/>
        </p:xfrm>
        <a:graphic>
          <a:graphicData uri="http://schemas.openxmlformats.org/drawingml/2006/table">
            <a:tbl>
              <a:tblPr firstRow="1" bandRow="1">
                <a:tableStyleId>{5C22544A-7EE6-4342-B048-85BDC9FD1C3A}</a:tableStyleId>
              </a:tblPr>
              <a:tblGrid>
                <a:gridCol w="4966684">
                  <a:extLst>
                    <a:ext uri="{9D8B030D-6E8A-4147-A177-3AD203B41FA5}">
                      <a16:colId xmlns:a16="http://schemas.microsoft.com/office/drawing/2014/main" val="2698470089"/>
                    </a:ext>
                  </a:extLst>
                </a:gridCol>
                <a:gridCol w="4966684">
                  <a:extLst>
                    <a:ext uri="{9D8B030D-6E8A-4147-A177-3AD203B41FA5}">
                      <a16:colId xmlns:a16="http://schemas.microsoft.com/office/drawing/2014/main" val="442472644"/>
                    </a:ext>
                  </a:extLst>
                </a:gridCol>
              </a:tblGrid>
              <a:tr h="984935">
                <a:tc>
                  <a:txBody>
                    <a:bodyPr/>
                    <a:lstStyle/>
                    <a:p>
                      <a:pPr algn="ctr"/>
                      <a:r>
                        <a:rPr lang="fr-FR" dirty="0" smtClean="0"/>
                        <a:t>Au Québec</a:t>
                      </a:r>
                      <a:r>
                        <a:rPr lang="fr-FR" baseline="0" dirty="0" smtClean="0"/>
                        <a:t> </a:t>
                      </a:r>
                      <a:endParaRPr lang="fr-FR" dirty="0"/>
                    </a:p>
                  </a:txBody>
                  <a:tcPr anchor="ctr">
                    <a:solidFill>
                      <a:srgbClr val="00B0F0"/>
                    </a:solidFill>
                  </a:tcPr>
                </a:tc>
                <a:tc>
                  <a:txBody>
                    <a:bodyPr/>
                    <a:lstStyle/>
                    <a:p>
                      <a:pPr algn="ctr"/>
                      <a:r>
                        <a:rPr lang="fr-FR" dirty="0" smtClean="0"/>
                        <a:t>Reste du Canada</a:t>
                      </a:r>
                      <a:endParaRPr lang="fr-FR" dirty="0"/>
                    </a:p>
                  </a:txBody>
                  <a:tcPr anchor="ctr">
                    <a:solidFill>
                      <a:srgbClr val="FF7C80"/>
                    </a:solidFill>
                  </a:tcPr>
                </a:tc>
                <a:extLst>
                  <a:ext uri="{0D108BD9-81ED-4DB2-BD59-A6C34878D82A}">
                    <a16:rowId xmlns:a16="http://schemas.microsoft.com/office/drawing/2014/main" val="2490477700"/>
                  </a:ext>
                </a:extLst>
              </a:tr>
              <a:tr h="1408885">
                <a:tc>
                  <a:txBody>
                    <a:bodyPr/>
                    <a:lstStyle/>
                    <a:p>
                      <a:r>
                        <a:rPr lang="fr-FR" dirty="0" smtClean="0"/>
                        <a:t>Si vous êtes de nationalité française et avez été accepté au sein d’une université partenaire québécoise, vous pouvez bénéficier gratuitement de l’assurance maladie québécoise (RAMQ) grâce à l’entente franco-québécoise entre la CPAM et la RAMQ. </a:t>
                      </a:r>
                    </a:p>
                    <a:p>
                      <a:endParaRPr lang="fr-FR" dirty="0" smtClean="0"/>
                    </a:p>
                    <a:p>
                      <a:r>
                        <a:rPr lang="fr-FR" b="1" dirty="0" smtClean="0"/>
                        <a:t>Remplir</a:t>
                      </a:r>
                      <a:r>
                        <a:rPr lang="fr-FR" b="1" baseline="0" dirty="0" smtClean="0"/>
                        <a:t> le </a:t>
                      </a:r>
                      <a:r>
                        <a:rPr lang="fr-FR" b="1" dirty="0" smtClean="0"/>
                        <a:t>Formulaire </a:t>
                      </a:r>
                      <a:r>
                        <a:rPr lang="fr-FR" b="1" dirty="0" smtClean="0">
                          <a:hlinkClick r:id="rId7"/>
                        </a:rPr>
                        <a:t>SE 401-Q-106 </a:t>
                      </a:r>
                      <a:r>
                        <a:rPr lang="fr-FR" b="1" dirty="0" smtClean="0"/>
                        <a:t>(trouvable sur</a:t>
                      </a:r>
                      <a:r>
                        <a:rPr lang="fr-FR" b="1" baseline="0" dirty="0" smtClean="0"/>
                        <a:t> internet directement). </a:t>
                      </a:r>
                      <a:r>
                        <a:rPr lang="fr-FR" b="1" dirty="0" smtClean="0"/>
                        <a:t> </a:t>
                      </a:r>
                    </a:p>
                    <a:p>
                      <a:r>
                        <a:rPr lang="fr-FR" b="0" dirty="0" smtClean="0"/>
                        <a:t>Ce formulaire</a:t>
                      </a:r>
                      <a:r>
                        <a:rPr lang="fr-FR" b="0" baseline="0" dirty="0" smtClean="0"/>
                        <a:t> devra être rempli par votre université d’accueil et votre coordinateur de mobilité à l’UGA.</a:t>
                      </a:r>
                      <a:endParaRPr lang="fr-FR" b="0" dirty="0"/>
                    </a:p>
                  </a:txBody>
                  <a:tcPr>
                    <a:solidFill>
                      <a:srgbClr val="D1E3FF"/>
                    </a:solidFill>
                  </a:tcPr>
                </a:tc>
                <a:tc>
                  <a:txBody>
                    <a:bodyPr/>
                    <a:lstStyle/>
                    <a:p>
                      <a:r>
                        <a:rPr lang="fr-FR" b="1" dirty="0" smtClean="0"/>
                        <a:t>Vous devez veiller à être couvert par une assurance maladie sur place.</a:t>
                      </a:r>
                    </a:p>
                    <a:p>
                      <a:endParaRPr lang="fr-FR" dirty="0" smtClean="0"/>
                    </a:p>
                    <a:p>
                      <a:r>
                        <a:rPr lang="fr-FR" dirty="0" smtClean="0"/>
                        <a:t>Il est vivement recommandé de prendre celle de l’université partenaire. </a:t>
                      </a:r>
                    </a:p>
                    <a:p>
                      <a:endParaRPr lang="fr-FR" dirty="0" smtClean="0"/>
                    </a:p>
                    <a:p>
                      <a:r>
                        <a:rPr lang="fr-FR" dirty="0" smtClean="0"/>
                        <a:t>Attention : certaines universités partenaires imposent aux étudiants de</a:t>
                      </a:r>
                      <a:r>
                        <a:rPr lang="fr-FR" baseline="0" dirty="0" smtClean="0"/>
                        <a:t> </a:t>
                      </a:r>
                      <a:r>
                        <a:rPr lang="fr-FR" dirty="0" smtClean="0"/>
                        <a:t>souscrire à une assurance maladie spécifique (parfois coûteuse).</a:t>
                      </a:r>
                    </a:p>
                    <a:p>
                      <a:endParaRPr lang="fr-FR" dirty="0"/>
                    </a:p>
                  </a:txBody>
                  <a:tcPr>
                    <a:solidFill>
                      <a:srgbClr val="F6E2D8"/>
                    </a:solidFill>
                  </a:tcPr>
                </a:tc>
                <a:extLst>
                  <a:ext uri="{0D108BD9-81ED-4DB2-BD59-A6C34878D82A}">
                    <a16:rowId xmlns:a16="http://schemas.microsoft.com/office/drawing/2014/main" val="3953359138"/>
                  </a:ext>
                </a:extLst>
              </a:tr>
            </a:tbl>
          </a:graphicData>
        </a:graphic>
      </p:graphicFrame>
      <p:pic>
        <p:nvPicPr>
          <p:cNvPr id="2" name="assurance queb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01026" y="1376680"/>
            <a:ext cx="609600" cy="609600"/>
          </a:xfrm>
          <a:prstGeom prst="rect">
            <a:avLst/>
          </a:prstGeom>
        </p:spPr>
      </p:pic>
      <p:pic>
        <p:nvPicPr>
          <p:cNvPr id="6" name="assurance Canad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356687" y="1376680"/>
            <a:ext cx="609600" cy="609600"/>
          </a:xfrm>
          <a:prstGeom prst="rect">
            <a:avLst/>
          </a:prstGeom>
        </p:spPr>
      </p:pic>
    </p:spTree>
    <p:extLst>
      <p:ext uri="{BB962C8B-B14F-4D97-AF65-F5344CB8AC3E}">
        <p14:creationId xmlns:p14="http://schemas.microsoft.com/office/powerpoint/2010/main" val="297480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99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5048"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cxnSpLocks/>
          </p:cNvCxnSpPr>
          <p:nvPr/>
        </p:nvCxnSpPr>
        <p:spPr>
          <a:xfrm>
            <a:off x="5892898" y="2002280"/>
            <a:ext cx="478972" cy="0"/>
          </a:xfrm>
          <a:prstGeom prst="line">
            <a:avLst/>
          </a:prstGeom>
          <a:ln w="28575">
            <a:solidFill>
              <a:srgbClr val="E74610"/>
            </a:solidFill>
          </a:ln>
        </p:spPr>
        <p:style>
          <a:lnRef idx="1">
            <a:schemeClr val="accent1"/>
          </a:lnRef>
          <a:fillRef idx="0">
            <a:schemeClr val="accent1"/>
          </a:fillRef>
          <a:effectRef idx="0">
            <a:schemeClr val="accent1"/>
          </a:effectRef>
          <a:fontRef idx="minor">
            <a:schemeClr val="tx1"/>
          </a:fontRef>
        </p:style>
      </p:cxnSp>
      <p:pic>
        <p:nvPicPr>
          <p:cNvPr id="11" name="Espace réservé pour une image  10"/>
          <p:cNvPicPr>
            <a:picLocks noGrp="1" noChangeAspect="1"/>
          </p:cNvPicPr>
          <p:nvPr>
            <p:ph type="pic" sz="quarter" idx="10"/>
          </p:nvPr>
        </p:nvPicPr>
        <p:blipFill>
          <a:blip r:embed="rId5">
            <a:extLst>
              <a:ext uri="{28A0092B-C50C-407E-A947-70E740481C1C}">
                <a14:useLocalDpi xmlns:a14="http://schemas.microsoft.com/office/drawing/2010/main" val="0"/>
              </a:ext>
            </a:extLst>
          </a:blip>
          <a:stretch>
            <a:fillRect/>
          </a:stretch>
        </p:blipFill>
        <p:spPr>
          <a:xfrm>
            <a:off x="3572814" y="3236257"/>
            <a:ext cx="5119143" cy="28837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ZoneTexte 1"/>
          <p:cNvSpPr txBox="1"/>
          <p:nvPr/>
        </p:nvSpPr>
        <p:spPr>
          <a:xfrm>
            <a:off x="873306" y="466166"/>
            <a:ext cx="10518157" cy="2246769"/>
          </a:xfrm>
          <a:prstGeom prst="rect">
            <a:avLst/>
          </a:prstGeom>
          <a:noFill/>
        </p:spPr>
        <p:txBody>
          <a:bodyPr wrap="square" rtlCol="0">
            <a:spAutoFit/>
          </a:bodyPr>
          <a:lstStyle/>
          <a:p>
            <a:pPr algn="ctr"/>
            <a:r>
              <a:rPr lang="fr-FR" sz="2800" b="1" dirty="0" smtClean="0"/>
              <a:t>Des questions, des doutes, des documents à transmettre ? </a:t>
            </a:r>
          </a:p>
          <a:p>
            <a:pPr algn="ctr"/>
            <a:endParaRPr lang="fr-FR" sz="2800" b="1" dirty="0" smtClean="0"/>
          </a:p>
          <a:p>
            <a:pPr algn="ctr"/>
            <a:r>
              <a:rPr lang="fr-FR" sz="2800" b="1" dirty="0" smtClean="0"/>
              <a:t>N’hésitez pas ! </a:t>
            </a:r>
          </a:p>
          <a:p>
            <a:pPr algn="ctr"/>
            <a:endParaRPr lang="fr-FR" sz="2800" b="1" dirty="0"/>
          </a:p>
          <a:p>
            <a:pPr algn="ctr"/>
            <a:r>
              <a:rPr lang="fr-FR" sz="2800" b="1" dirty="0" smtClean="0">
                <a:solidFill>
                  <a:srgbClr val="C00000"/>
                </a:solidFill>
              </a:rPr>
              <a:t>Outgoing@univ-grenoble-alpes.fr</a:t>
            </a:r>
            <a:endParaRPr lang="fr-FR" sz="2800" b="1" dirty="0">
              <a:solidFill>
                <a:srgbClr val="C00000"/>
              </a:solidFill>
            </a:endParaRPr>
          </a:p>
        </p:txBody>
      </p:sp>
      <p:pic>
        <p:nvPicPr>
          <p:cNvPr id="3" name="final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1760" y="4973320"/>
            <a:ext cx="609600" cy="609600"/>
          </a:xfrm>
          <a:prstGeom prst="rect">
            <a:avLst/>
          </a:prstGeom>
        </p:spPr>
      </p:pic>
    </p:spTree>
    <p:extLst>
      <p:ext uri="{BB962C8B-B14F-4D97-AF65-F5344CB8AC3E}">
        <p14:creationId xmlns:p14="http://schemas.microsoft.com/office/powerpoint/2010/main" val="2782647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57" y="348772"/>
            <a:ext cx="11205881" cy="6303308"/>
          </a:xfrm>
          <a:prstGeom prst="rect">
            <a:avLst/>
          </a:prstGeom>
        </p:spPr>
      </p:pic>
      <p:sp>
        <p:nvSpPr>
          <p:cNvPr id="3" name="Titre 2"/>
          <p:cNvSpPr>
            <a:spLocks noGrp="1"/>
          </p:cNvSpPr>
          <p:nvPr>
            <p:ph type="title"/>
          </p:nvPr>
        </p:nvSpPr>
        <p:spPr>
          <a:xfrm>
            <a:off x="1373668" y="196372"/>
            <a:ext cx="9617061" cy="610452"/>
          </a:xfrm>
        </p:spPr>
        <p:txBody>
          <a:bodyPr>
            <a:normAutofit/>
          </a:bodyPr>
          <a:lstStyle/>
          <a:p>
            <a:r>
              <a:rPr lang="fr-FR" dirty="0" smtClean="0">
                <a:solidFill>
                  <a:srgbClr val="C00000"/>
                </a:solidFill>
                <a:latin typeface="Verdana" panose="020B0604030504040204" pitchFamily="34" charset="0"/>
                <a:ea typeface="Verdana" panose="020B0604030504040204" pitchFamily="34" charset="0"/>
              </a:rPr>
              <a:t>Rappel des étapes de la mobilité </a:t>
            </a:r>
            <a:endParaRPr lang="fr-FR" dirty="0">
              <a:solidFill>
                <a:srgbClr val="C00000"/>
              </a:solidFill>
              <a:latin typeface="Verdana" panose="020B0604030504040204" pitchFamily="34" charset="0"/>
              <a:ea typeface="Verdana" panose="020B0604030504040204" pitchFamily="34" charset="0"/>
            </a:endParaRPr>
          </a:p>
        </p:txBody>
      </p:sp>
      <p:pic>
        <p:nvPicPr>
          <p:cNvPr id="2" name="etapes mo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6160" y="5562600"/>
            <a:ext cx="609600" cy="609600"/>
          </a:xfrm>
          <a:prstGeom prst="rect">
            <a:avLst/>
          </a:prstGeom>
        </p:spPr>
      </p:pic>
    </p:spTree>
    <p:extLst>
      <p:ext uri="{BB962C8B-B14F-4D97-AF65-F5344CB8AC3E}">
        <p14:creationId xmlns:p14="http://schemas.microsoft.com/office/powerpoint/2010/main" val="321920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319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0" y="354563"/>
            <a:ext cx="4452257" cy="1248228"/>
          </a:xfrm>
          <a:noFill/>
        </p:spPr>
        <p:txBody>
          <a:bodyPr/>
          <a:lstStyle/>
          <a:p>
            <a:r>
              <a:rPr lang="en-US" dirty="0" err="1" smtClean="0">
                <a:solidFill>
                  <a:srgbClr val="E74610"/>
                </a:solidFill>
                <a:latin typeface="Verdana" panose="020B0604030504040204" pitchFamily="34" charset="0"/>
                <a:ea typeface="Verdana" panose="020B0604030504040204" pitchFamily="34" charset="0"/>
                <a:cs typeface="Verdana" panose="020B0604030504040204" pitchFamily="34" charset="0"/>
              </a:rPr>
              <a:t>Sommaire</a:t>
            </a:r>
            <a:endParaRPr lang="en-US" dirty="0">
              <a:solidFill>
                <a:srgbClr val="E7461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6096000" y="2344087"/>
            <a:ext cx="5054782" cy="2169825"/>
          </a:xfrm>
          <a:prstGeom prst="rect">
            <a:avLst/>
          </a:prstGeom>
          <a:noFill/>
        </p:spPr>
        <p:txBody>
          <a:bodyPr wrap="square" rtlCol="0" anchor="t">
            <a:spAutoFit/>
          </a:bodyPr>
          <a:lstStyle/>
          <a:p>
            <a:r>
              <a:rPr lang="en-US" sz="1500" b="1" dirty="0" err="1" smtClean="0">
                <a:solidFill>
                  <a:srgbClr val="202C41"/>
                </a:solidFill>
                <a:latin typeface="Verdana" panose="020B0604030504040204" pitchFamily="34" charset="0"/>
                <a:ea typeface="Verdana" panose="020B0604030504040204" pitchFamily="34" charset="0"/>
                <a:cs typeface="Verdana" panose="020B0604030504040204" pitchFamily="34" charset="0"/>
              </a:rPr>
              <a:t>Pourquoi</a:t>
            </a:r>
            <a:r>
              <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rPr>
              <a:t> le Canada ? </a:t>
            </a:r>
          </a:p>
          <a:p>
            <a:endParaRPr lang="en-US" sz="1500" b="1" dirty="0">
              <a:solidFill>
                <a:srgbClr val="202C41"/>
              </a:solidFill>
              <a:latin typeface="Verdana" panose="020B0604030504040204" pitchFamily="34" charset="0"/>
              <a:ea typeface="Verdana" panose="020B0604030504040204" pitchFamily="34" charset="0"/>
              <a:cs typeface="Verdana" panose="020B0604030504040204" pitchFamily="34" charset="0"/>
            </a:endParaRPr>
          </a:p>
          <a:p>
            <a:r>
              <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rPr>
              <a:t>Les </a:t>
            </a:r>
            <a:r>
              <a:rPr lang="en-US" sz="1500" b="1" dirty="0" err="1" smtClean="0">
                <a:solidFill>
                  <a:srgbClr val="202C41"/>
                </a:solidFill>
                <a:latin typeface="Verdana" panose="020B0604030504040204" pitchFamily="34" charset="0"/>
                <a:ea typeface="Verdana" panose="020B0604030504040204" pitchFamily="34" charset="0"/>
                <a:cs typeface="Verdana" panose="020B0604030504040204" pitchFamily="34" charset="0"/>
              </a:rPr>
              <a:t>différents</a:t>
            </a:r>
            <a:r>
              <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rPr>
              <a:t> </a:t>
            </a:r>
            <a:r>
              <a:rPr lang="en-US" sz="1500" b="1" dirty="0" err="1" smtClean="0">
                <a:solidFill>
                  <a:srgbClr val="202C41"/>
                </a:solidFill>
                <a:latin typeface="Verdana" panose="020B0604030504040204" pitchFamily="34" charset="0"/>
                <a:ea typeface="Verdana" panose="020B0604030504040204" pitchFamily="34" charset="0"/>
                <a:cs typeface="Verdana" panose="020B0604030504040204" pitchFamily="34" charset="0"/>
              </a:rPr>
              <a:t>programmes</a:t>
            </a:r>
            <a:r>
              <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rPr>
              <a:t> </a:t>
            </a:r>
            <a:r>
              <a:rPr lang="en-US" sz="1500" b="1" dirty="0" err="1" smtClean="0">
                <a:solidFill>
                  <a:srgbClr val="202C41"/>
                </a:solidFill>
                <a:latin typeface="Verdana" panose="020B0604030504040204" pitchFamily="34" charset="0"/>
                <a:ea typeface="Verdana" panose="020B0604030504040204" pitchFamily="34" charset="0"/>
                <a:cs typeface="Verdana" panose="020B0604030504040204" pitchFamily="34" charset="0"/>
              </a:rPr>
              <a:t>d’échange</a:t>
            </a:r>
            <a:endPar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endParaRPr>
          </a:p>
          <a:p>
            <a:endPar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endParaRPr>
          </a:p>
          <a:p>
            <a:r>
              <a:rPr lang="en-US" sz="1500" b="1" dirty="0" err="1" smtClean="0">
                <a:solidFill>
                  <a:srgbClr val="202C41"/>
                </a:solidFill>
                <a:latin typeface="Verdana" panose="020B0604030504040204" pitchFamily="34" charset="0"/>
                <a:ea typeface="Verdana" panose="020B0604030504040204" pitchFamily="34" charset="0"/>
                <a:cs typeface="Verdana" panose="020B0604030504040204" pitchFamily="34" charset="0"/>
              </a:rPr>
              <a:t>Préparer</a:t>
            </a:r>
            <a:r>
              <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rPr>
              <a:t> son </a:t>
            </a:r>
            <a:r>
              <a:rPr lang="en-US" sz="1500" b="1" dirty="0" err="1" smtClean="0">
                <a:solidFill>
                  <a:srgbClr val="202C41"/>
                </a:solidFill>
                <a:latin typeface="Verdana" panose="020B0604030504040204" pitchFamily="34" charset="0"/>
                <a:ea typeface="Verdana" panose="020B0604030504040204" pitchFamily="34" charset="0"/>
                <a:cs typeface="Verdana" panose="020B0604030504040204" pitchFamily="34" charset="0"/>
              </a:rPr>
              <a:t>projet</a:t>
            </a:r>
            <a:r>
              <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rPr>
              <a:t> </a:t>
            </a:r>
          </a:p>
          <a:p>
            <a:endPar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endParaRPr>
          </a:p>
          <a:p>
            <a:r>
              <a:rPr lang="en-US" sz="1500" b="1" dirty="0" err="1" smtClean="0">
                <a:solidFill>
                  <a:srgbClr val="202C41"/>
                </a:solidFill>
                <a:latin typeface="Verdana" panose="020B0604030504040204" pitchFamily="34" charset="0"/>
                <a:ea typeface="Verdana" panose="020B0604030504040204" pitchFamily="34" charset="0"/>
                <a:cs typeface="Verdana" panose="020B0604030504040204" pitchFamily="34" charset="0"/>
              </a:rPr>
              <a:t>Démarches</a:t>
            </a:r>
            <a:r>
              <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rPr>
              <a:t> </a:t>
            </a:r>
            <a:r>
              <a:rPr lang="en-US" sz="1500" b="1" dirty="0" err="1" smtClean="0">
                <a:solidFill>
                  <a:srgbClr val="202C41"/>
                </a:solidFill>
                <a:latin typeface="Verdana" panose="020B0604030504040204" pitchFamily="34" charset="0"/>
                <a:ea typeface="Verdana" panose="020B0604030504040204" pitchFamily="34" charset="0"/>
                <a:cs typeface="Verdana" panose="020B0604030504040204" pitchFamily="34" charset="0"/>
              </a:rPr>
              <a:t>consulaires</a:t>
            </a:r>
            <a:r>
              <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rPr>
              <a:t>/visa</a:t>
            </a:r>
          </a:p>
          <a:p>
            <a:endParaRPr lang="en-US" sz="1500" b="1" dirty="0">
              <a:solidFill>
                <a:srgbClr val="202C41"/>
              </a:solidFill>
              <a:latin typeface="Verdana" panose="020B0604030504040204" pitchFamily="34" charset="0"/>
              <a:ea typeface="Verdana" panose="020B0604030504040204" pitchFamily="34" charset="0"/>
              <a:cs typeface="Verdana" panose="020B0604030504040204" pitchFamily="34" charset="0"/>
            </a:endParaRPr>
          </a:p>
          <a:p>
            <a:r>
              <a:rPr lang="en-US" sz="1500" b="1" dirty="0" smtClean="0">
                <a:solidFill>
                  <a:srgbClr val="202C41"/>
                </a:solidFill>
                <a:latin typeface="Verdana" panose="020B0604030504040204" pitchFamily="34" charset="0"/>
                <a:ea typeface="Verdana" panose="020B0604030504040204" pitchFamily="34" charset="0"/>
                <a:cs typeface="Verdana" panose="020B0604030504040204" pitchFamily="34" charset="0"/>
              </a:rPr>
              <a:t>Santé/Assurances</a:t>
            </a:r>
          </a:p>
        </p:txBody>
      </p:sp>
      <p:sp>
        <p:nvSpPr>
          <p:cNvPr id="5" name="TextBox 4"/>
          <p:cNvSpPr txBox="1"/>
          <p:nvPr/>
        </p:nvSpPr>
        <p:spPr>
          <a:xfrm>
            <a:off x="4848435" y="2188030"/>
            <a:ext cx="1069311" cy="3888244"/>
          </a:xfrm>
          <a:prstGeom prst="rect">
            <a:avLst/>
          </a:prstGeom>
          <a:noFill/>
        </p:spPr>
        <p:txBody>
          <a:bodyPr wrap="square" rtlCol="0" anchor="t">
            <a:spAutoFit/>
          </a:bodyPr>
          <a:lstStyle/>
          <a:p>
            <a:pPr>
              <a:spcAft>
                <a:spcPts val="2900"/>
              </a:spcAft>
            </a:pPr>
            <a:r>
              <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01.</a:t>
            </a:r>
          </a:p>
          <a:p>
            <a:pPr>
              <a:spcAft>
                <a:spcPts val="2900"/>
              </a:spcAft>
            </a:pPr>
            <a:r>
              <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02.</a:t>
            </a:r>
          </a:p>
          <a:p>
            <a:pPr>
              <a:spcAft>
                <a:spcPts val="2900"/>
              </a:spcAft>
            </a:pPr>
            <a:r>
              <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03.</a:t>
            </a:r>
          </a:p>
          <a:p>
            <a:pPr>
              <a:spcAft>
                <a:spcPts val="2900"/>
              </a:spcAft>
            </a:pPr>
            <a:r>
              <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04.</a:t>
            </a:r>
          </a:p>
          <a:p>
            <a:pPr>
              <a:spcAft>
                <a:spcPts val="2900"/>
              </a:spcAft>
            </a:pPr>
            <a:r>
              <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05.</a:t>
            </a:r>
          </a:p>
        </p:txBody>
      </p:sp>
      <p:cxnSp>
        <p:nvCxnSpPr>
          <p:cNvPr id="24" name="Straight Connector 23"/>
          <p:cNvCxnSpPr>
            <a:cxnSpLocks/>
          </p:cNvCxnSpPr>
          <p:nvPr/>
        </p:nvCxnSpPr>
        <p:spPr>
          <a:xfrm>
            <a:off x="4071257" y="1415144"/>
            <a:ext cx="478972" cy="0"/>
          </a:xfrm>
          <a:prstGeom prst="line">
            <a:avLst/>
          </a:prstGeom>
          <a:ln w="28575">
            <a:solidFill>
              <a:srgbClr val="E74610"/>
            </a:solidFill>
          </a:ln>
        </p:spPr>
        <p:style>
          <a:lnRef idx="1">
            <a:schemeClr val="accent1"/>
          </a:lnRef>
          <a:fillRef idx="0">
            <a:schemeClr val="accent1"/>
          </a:fillRef>
          <a:effectRef idx="0">
            <a:schemeClr val="accent1"/>
          </a:effectRef>
          <a:fontRef idx="minor">
            <a:schemeClr val="tx1"/>
          </a:fontRef>
        </p:style>
      </p:cxnSp>
      <p:pic>
        <p:nvPicPr>
          <p:cNvPr id="7" name="Espace réservé pour une image  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858" r="48262"/>
          <a:stretch/>
        </p:blipFill>
        <p:spPr>
          <a:xfrm>
            <a:off x="-24143" y="0"/>
            <a:ext cx="5617453" cy="6858000"/>
          </a:xfrm>
        </p:spPr>
      </p:pic>
    </p:spTree>
    <p:extLst>
      <p:ext uri="{BB962C8B-B14F-4D97-AF65-F5344CB8AC3E}">
        <p14:creationId xmlns:p14="http://schemas.microsoft.com/office/powerpoint/2010/main" val="380712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wd">
                                    <p:tmPct val="4000"/>
                                  </p:iterate>
                                  <p:childTnLst>
                                    <p:set>
                                      <p:cBhvr override="childStyle">
                                        <p:cTn id="6" dur="500" fill="hold"/>
                                        <p:tgtEl>
                                          <p:spTgt spid="5">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5">
                                            <p:txEl>
                                              <p:pRg st="1" end="1"/>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4000"/>
                                  </p:iterate>
                                  <p:childTnLst>
                                    <p:set>
                                      <p:cBhvr override="childStyle">
                                        <p:cTn id="10" dur="500" fill="hold"/>
                                        <p:tgtEl>
                                          <p:spTgt spid="5">
                                            <p:txEl>
                                              <p:pRg st="2" end="2"/>
                                            </p:txEl>
                                          </p:spTgt>
                                        </p:tgtEl>
                                        <p:attrNameLst>
                                          <p:attrName>style.textDecorationUnderline</p:attrName>
                                        </p:attrNameLst>
                                      </p:cBhvr>
                                      <p:to>
                                        <p:strVal val="true"/>
                                      </p:to>
                                    </p:set>
                                  </p:childTnLst>
                                </p:cTn>
                              </p:par>
                              <p:par>
                                <p:cTn id="11" presetID="18" presetClass="emph" presetSubtype="0" fill="hold" nodeType="withEffect">
                                  <p:stCondLst>
                                    <p:cond delay="0"/>
                                  </p:stCondLst>
                                  <p:iterate type="lt">
                                    <p:tmPct val="4000"/>
                                  </p:iterate>
                                  <p:childTnLst>
                                    <p:set>
                                      <p:cBhvr override="childStyle">
                                        <p:cTn id="12" dur="500" fill="hold"/>
                                        <p:tgtEl>
                                          <p:spTgt spid="5">
                                            <p:txEl>
                                              <p:pRg st="3" end="3"/>
                                            </p:txEl>
                                          </p:spTgt>
                                        </p:tgtEl>
                                        <p:attrNameLst>
                                          <p:attrName>style.textDecorationUnderline</p:attrName>
                                        </p:attrNameLst>
                                      </p:cBhvr>
                                      <p:to>
                                        <p:strVal val="true"/>
                                      </p:to>
                                    </p:set>
                                  </p:childTnLst>
                                </p:cTn>
                              </p:par>
                              <p:par>
                                <p:cTn id="13" presetID="18" presetClass="emph" presetSubtype="0" fill="hold" nodeType="withEffect">
                                  <p:stCondLst>
                                    <p:cond delay="0"/>
                                  </p:stCondLst>
                                  <p:iterate type="lt">
                                    <p:tmPct val="4000"/>
                                  </p:iterate>
                                  <p:childTnLst>
                                    <p:set>
                                      <p:cBhvr override="childStyle">
                                        <p:cTn id="14" dur="500" fill="hold"/>
                                        <p:tgtEl>
                                          <p:spTgt spid="5">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48727" y="3016250"/>
            <a:ext cx="5339227" cy="673099"/>
          </a:xfrm>
        </p:spPr>
        <p:txBody>
          <a:bodyPr>
            <a:normAutofit fontScale="90000"/>
          </a:bodyPr>
          <a:lstStyle/>
          <a:p>
            <a:r>
              <a:rPr lang="fr-FR" dirty="0" smtClean="0">
                <a:latin typeface="Verdana" panose="020B0604030504040204" pitchFamily="34" charset="0"/>
                <a:ea typeface="Verdana" panose="020B0604030504040204" pitchFamily="34" charset="0"/>
              </a:rPr>
              <a:t>Pourquoi le Canada ? </a:t>
            </a:r>
            <a:endParaRPr lang="fr-FR" dirty="0">
              <a:latin typeface="Verdana" panose="020B0604030504040204" pitchFamily="34" charset="0"/>
              <a:ea typeface="Verdana" panose="020B0604030504040204" pitchFamily="34"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22" y="1548816"/>
            <a:ext cx="4428942" cy="3607968"/>
          </a:xfrm>
          <a:prstGeom prst="rect">
            <a:avLst/>
          </a:prstGeom>
        </p:spPr>
      </p:pic>
    </p:spTree>
    <p:extLst>
      <p:ext uri="{BB962C8B-B14F-4D97-AF65-F5344CB8AC3E}">
        <p14:creationId xmlns:p14="http://schemas.microsoft.com/office/powerpoint/2010/main" val="20646649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cxnSpLocks/>
          </p:cNvCxnSpPr>
          <p:nvPr/>
        </p:nvCxnSpPr>
        <p:spPr>
          <a:xfrm>
            <a:off x="496388" y="860611"/>
            <a:ext cx="478972" cy="0"/>
          </a:xfrm>
          <a:prstGeom prst="line">
            <a:avLst/>
          </a:prstGeom>
          <a:ln w="28575">
            <a:solidFill>
              <a:srgbClr val="E74610"/>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41F3C6D9-ED8F-4248-934A-3F19730C0873}"/>
              </a:ext>
            </a:extLst>
          </p:cNvPr>
          <p:cNvSpPr>
            <a:spLocks noGrp="1"/>
          </p:cNvSpPr>
          <p:nvPr>
            <p:ph type="title"/>
          </p:nvPr>
        </p:nvSpPr>
        <p:spPr>
          <a:xfrm>
            <a:off x="224341" y="462592"/>
            <a:ext cx="3351408" cy="559384"/>
          </a:xfrm>
        </p:spPr>
        <p:txBody>
          <a:bodyPr>
            <a:noAutofit/>
          </a:bodyPr>
          <a:lstStyle/>
          <a:p>
            <a:pPr algn="l"/>
            <a:r>
              <a:rPr lang="fr-FR" sz="1400" dirty="0" smtClean="0">
                <a:solidFill>
                  <a:srgbClr val="E74610"/>
                </a:solidFill>
                <a:latin typeface="Verdana" panose="020B0604030504040204" pitchFamily="34" charset="0"/>
                <a:ea typeface="Verdana" panose="020B0604030504040204" pitchFamily="34" charset="0"/>
                <a:cs typeface="Verdana" panose="020B0604030504040204" pitchFamily="34" charset="0"/>
              </a:rPr>
              <a:t>Pourquoi le Canada ? </a:t>
            </a:r>
            <a:endParaRPr lang="fr-FR" sz="1400" dirty="0">
              <a:solidFill>
                <a:srgbClr val="E7461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ZoneTexte 4"/>
          <p:cNvSpPr txBox="1"/>
          <p:nvPr/>
        </p:nvSpPr>
        <p:spPr>
          <a:xfrm>
            <a:off x="6006353" y="1340109"/>
            <a:ext cx="5611906" cy="4801314"/>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Pays Francophone (rester dans une zone de confort) ou anglophone (améliorer son anglais) </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dirty="0" smtClean="0"/>
              <a:t>La destination la plus demandée et avec les plus d’échanges disponibles</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dirty="0" smtClean="0"/>
              <a:t>Grande diversité de territoires </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dirty="0" smtClean="0"/>
              <a:t>Possibilités de se créer un réseau professionnel et opportunités pour l’avenir </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smtClean="0"/>
              <a:t>Société ouverte et multiculturelle</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dirty="0" smtClean="0"/>
              <a:t>Vie de campus dynamique </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smtClean="0"/>
              <a:t>Education de haute qualité et de renommée internationale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88" y="1788946"/>
            <a:ext cx="5225186" cy="3903641"/>
          </a:xfrm>
          <a:prstGeom prst="rect">
            <a:avLst/>
          </a:prstGeom>
        </p:spPr>
      </p:pic>
      <p:pic>
        <p:nvPicPr>
          <p:cNvPr id="3" name="Pourquoi le Canad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8659" y="251011"/>
            <a:ext cx="609600" cy="609600"/>
          </a:xfrm>
          <a:prstGeom prst="rect">
            <a:avLst/>
          </a:prstGeom>
        </p:spPr>
      </p:pic>
    </p:spTree>
    <p:extLst>
      <p:ext uri="{BB962C8B-B14F-4D97-AF65-F5344CB8AC3E}">
        <p14:creationId xmlns:p14="http://schemas.microsoft.com/office/powerpoint/2010/main" val="59159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05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58441" y="2903819"/>
            <a:ext cx="5886077" cy="673099"/>
          </a:xfrm>
        </p:spPr>
        <p:txBody>
          <a:bodyPr>
            <a:normAutofit fontScale="90000"/>
          </a:bodyPr>
          <a:lstStyle/>
          <a:p>
            <a:r>
              <a:rPr lang="fr-FR" dirty="0">
                <a:latin typeface="Verdana" panose="020B0604030504040204" pitchFamily="34" charset="0"/>
                <a:ea typeface="Verdana" panose="020B0604030504040204" pitchFamily="34" charset="0"/>
              </a:rPr>
              <a:t>Les différents programmes d’échange</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9" y="1176057"/>
            <a:ext cx="4353485" cy="4353485"/>
          </a:xfrm>
          <a:prstGeom prst="rect">
            <a:avLst/>
          </a:prstGeom>
        </p:spPr>
      </p:pic>
    </p:spTree>
    <p:extLst>
      <p:ext uri="{BB962C8B-B14F-4D97-AF65-F5344CB8AC3E}">
        <p14:creationId xmlns:p14="http://schemas.microsoft.com/office/powerpoint/2010/main" val="1325776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cxnSpLocks/>
          </p:cNvCxnSpPr>
          <p:nvPr/>
        </p:nvCxnSpPr>
        <p:spPr>
          <a:xfrm>
            <a:off x="496388" y="860611"/>
            <a:ext cx="478972" cy="0"/>
          </a:xfrm>
          <a:prstGeom prst="line">
            <a:avLst/>
          </a:prstGeom>
          <a:ln w="28575">
            <a:solidFill>
              <a:srgbClr val="E74610"/>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41F3C6D9-ED8F-4248-934A-3F19730C0873}"/>
              </a:ext>
            </a:extLst>
          </p:cNvPr>
          <p:cNvSpPr>
            <a:spLocks noGrp="1"/>
          </p:cNvSpPr>
          <p:nvPr>
            <p:ph type="title"/>
          </p:nvPr>
        </p:nvSpPr>
        <p:spPr>
          <a:xfrm>
            <a:off x="198616" y="301227"/>
            <a:ext cx="3351408" cy="559384"/>
          </a:xfrm>
        </p:spPr>
        <p:txBody>
          <a:bodyPr>
            <a:noAutofit/>
          </a:bodyPr>
          <a:lstStyle/>
          <a:p>
            <a:pPr algn="l"/>
            <a:r>
              <a:rPr lang="fr-FR" sz="1400" dirty="0">
                <a:solidFill>
                  <a:srgbClr val="E74610"/>
                </a:solidFill>
                <a:latin typeface="Verdana" panose="020B0604030504040204" pitchFamily="34" charset="0"/>
                <a:ea typeface="Verdana" panose="020B0604030504040204" pitchFamily="34" charset="0"/>
                <a:cs typeface="Verdana" panose="020B0604030504040204" pitchFamily="34" charset="0"/>
              </a:rPr>
              <a:t>Les différents programmes d’échange</a:t>
            </a:r>
          </a:p>
        </p:txBody>
      </p:sp>
      <p:sp>
        <p:nvSpPr>
          <p:cNvPr id="2" name="ZoneTexte 1"/>
          <p:cNvSpPr txBox="1"/>
          <p:nvPr/>
        </p:nvSpPr>
        <p:spPr>
          <a:xfrm>
            <a:off x="947141" y="963261"/>
            <a:ext cx="9275143" cy="52322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2800" b="1" dirty="0" smtClean="0">
                <a:ln/>
                <a:solidFill>
                  <a:schemeClr val="accent3"/>
                </a:solidFill>
              </a:rPr>
              <a:t>Les types d’échange : </a:t>
            </a:r>
            <a:endParaRPr lang="fr-FR" sz="2800" b="1" dirty="0">
              <a:ln/>
              <a:solidFill>
                <a:schemeClr val="accent3"/>
              </a:solidFill>
            </a:endParaRPr>
          </a:p>
        </p:txBody>
      </p:sp>
      <p:graphicFrame>
        <p:nvGraphicFramePr>
          <p:cNvPr id="19" name="Tableau 18"/>
          <p:cNvGraphicFramePr>
            <a:graphicFrameLocks noGrp="1"/>
          </p:cNvGraphicFramePr>
          <p:nvPr>
            <p:extLst>
              <p:ext uri="{D42A27DB-BD31-4B8C-83A1-F6EECF244321}">
                <p14:modId xmlns:p14="http://schemas.microsoft.com/office/powerpoint/2010/main" val="649169402"/>
              </p:ext>
            </p:extLst>
          </p:nvPr>
        </p:nvGraphicFramePr>
        <p:xfrm>
          <a:off x="975360" y="1547539"/>
          <a:ext cx="9218706" cy="1773246"/>
        </p:xfrm>
        <a:graphic>
          <a:graphicData uri="http://schemas.openxmlformats.org/drawingml/2006/table">
            <a:tbl>
              <a:tblPr firstRow="1" bandRow="1">
                <a:tableStyleId>{5C22544A-7EE6-4342-B048-85BDC9FD1C3A}</a:tableStyleId>
              </a:tblPr>
              <a:tblGrid>
                <a:gridCol w="4609353">
                  <a:extLst>
                    <a:ext uri="{9D8B030D-6E8A-4147-A177-3AD203B41FA5}">
                      <a16:colId xmlns:a16="http://schemas.microsoft.com/office/drawing/2014/main" val="1583146052"/>
                    </a:ext>
                  </a:extLst>
                </a:gridCol>
                <a:gridCol w="4609353">
                  <a:extLst>
                    <a:ext uri="{9D8B030D-6E8A-4147-A177-3AD203B41FA5}">
                      <a16:colId xmlns:a16="http://schemas.microsoft.com/office/drawing/2014/main" val="2336054852"/>
                    </a:ext>
                  </a:extLst>
                </a:gridCol>
              </a:tblGrid>
              <a:tr h="950286">
                <a:tc>
                  <a:txBody>
                    <a:bodyPr/>
                    <a:lstStyle/>
                    <a:p>
                      <a:pPr algn="ctr"/>
                      <a:r>
                        <a:rPr lang="fr-FR" sz="3200" dirty="0" smtClean="0">
                          <a:solidFill>
                            <a:srgbClr val="FFFFFF"/>
                          </a:solidFill>
                        </a:rPr>
                        <a:t>Bilatéral </a:t>
                      </a:r>
                      <a:endParaRPr lang="fr-FR" sz="3200" dirty="0">
                        <a:solidFill>
                          <a:srgbClr val="FFFFFF"/>
                        </a:solidFill>
                      </a:endParaRPr>
                    </a:p>
                  </a:txBody>
                  <a:tcPr anchor="ctr">
                    <a:solidFill>
                      <a:srgbClr val="0070C0"/>
                    </a:solidFill>
                  </a:tcPr>
                </a:tc>
                <a:tc>
                  <a:txBody>
                    <a:bodyPr/>
                    <a:lstStyle/>
                    <a:p>
                      <a:pPr algn="ctr"/>
                      <a:r>
                        <a:rPr lang="fr-FR" sz="3200" dirty="0" smtClean="0"/>
                        <a:t>Multilatéral</a:t>
                      </a:r>
                      <a:endParaRPr lang="fr-FR" sz="3200" dirty="0"/>
                    </a:p>
                  </a:txBody>
                  <a:tcPr anchor="ctr">
                    <a:solidFill>
                      <a:schemeClr val="accent5">
                        <a:lumMod val="50000"/>
                      </a:schemeClr>
                    </a:solidFill>
                  </a:tcPr>
                </a:tc>
                <a:extLst>
                  <a:ext uri="{0D108BD9-81ED-4DB2-BD59-A6C34878D82A}">
                    <a16:rowId xmlns:a16="http://schemas.microsoft.com/office/drawing/2014/main" val="1570311225"/>
                  </a:ext>
                </a:extLst>
              </a:tr>
              <a:tr h="61856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sz="1600" dirty="0" smtClean="0"/>
                        <a:t>Accord unique entre l’UGA et l’Université partenaire.</a:t>
                      </a:r>
                    </a:p>
                    <a:p>
                      <a:endParaRPr lang="fr-FR" sz="1600" dirty="0"/>
                    </a:p>
                  </a:txBody>
                  <a:tcPr anchor="ctr">
                    <a:solidFill>
                      <a:srgbClr val="D1E3FF"/>
                    </a:solidFill>
                  </a:tcPr>
                </a:tc>
                <a:tc>
                  <a:txBody>
                    <a:bodyPr/>
                    <a:lstStyle/>
                    <a:p>
                      <a:r>
                        <a:rPr lang="fr-FR" sz="1600" dirty="0" smtClean="0"/>
                        <a:t>Accord en réseau entre plusieurs universités françaises et canadiennes. </a:t>
                      </a:r>
                    </a:p>
                    <a:p>
                      <a:endParaRPr lang="fr-FR" sz="1600" dirty="0"/>
                    </a:p>
                  </a:txBody>
                  <a:tcPr anchor="ctr">
                    <a:solidFill>
                      <a:schemeClr val="accent5"/>
                    </a:solidFill>
                  </a:tcPr>
                </a:tc>
                <a:extLst>
                  <a:ext uri="{0D108BD9-81ED-4DB2-BD59-A6C34878D82A}">
                    <a16:rowId xmlns:a16="http://schemas.microsoft.com/office/drawing/2014/main" val="3606295614"/>
                  </a:ext>
                </a:extLst>
              </a:tr>
            </a:tbl>
          </a:graphicData>
        </a:graphic>
      </p:graphicFrame>
      <p:sp>
        <p:nvSpPr>
          <p:cNvPr id="22" name="Organigramme : Alternative 21"/>
          <p:cNvSpPr/>
          <p:nvPr/>
        </p:nvSpPr>
        <p:spPr>
          <a:xfrm>
            <a:off x="8053786" y="4625787"/>
            <a:ext cx="2291977" cy="1721223"/>
          </a:xfrm>
          <a:prstGeom prst="flowChartAlternateProcess">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0" name="ZoneTexte 9"/>
          <p:cNvSpPr txBox="1"/>
          <p:nvPr/>
        </p:nvSpPr>
        <p:spPr>
          <a:xfrm>
            <a:off x="8152731" y="4747735"/>
            <a:ext cx="2205956" cy="1477328"/>
          </a:xfrm>
          <a:prstGeom prst="rect">
            <a:avLst/>
          </a:prstGeom>
          <a:noFill/>
        </p:spPr>
        <p:txBody>
          <a:bodyPr wrap="square" rtlCol="0">
            <a:spAutoFit/>
          </a:bodyPr>
          <a:lstStyle/>
          <a:p>
            <a:pPr algn="ctr"/>
            <a:r>
              <a:rPr lang="fr-FR" sz="2000" b="1" dirty="0" smtClean="0">
                <a:solidFill>
                  <a:srgbClr val="FFFFFF"/>
                </a:solidFill>
              </a:rPr>
              <a:t>Réseau BCI : </a:t>
            </a:r>
          </a:p>
          <a:p>
            <a:pPr algn="ctr"/>
            <a:r>
              <a:rPr lang="fr-FR" sz="1400" dirty="0" smtClean="0">
                <a:solidFill>
                  <a:srgbClr val="FFFFFF"/>
                </a:solidFill>
              </a:rPr>
              <a:t>Programme </a:t>
            </a:r>
            <a:r>
              <a:rPr lang="fr-FR" sz="1400" dirty="0">
                <a:solidFill>
                  <a:srgbClr val="FFFFFF"/>
                </a:solidFill>
              </a:rPr>
              <a:t>avec des universités </a:t>
            </a:r>
            <a:r>
              <a:rPr lang="fr-FR" sz="1400" dirty="0" smtClean="0">
                <a:solidFill>
                  <a:srgbClr val="FFFFFF"/>
                </a:solidFill>
              </a:rPr>
              <a:t>québécoises</a:t>
            </a:r>
          </a:p>
          <a:p>
            <a:pPr algn="ctr"/>
            <a:r>
              <a:rPr lang="fr-FR" sz="1400" dirty="0">
                <a:solidFill>
                  <a:srgbClr val="FFFFFF"/>
                </a:solidFill>
              </a:rPr>
              <a:t>(ouvert à tous les étudiants UGA)</a:t>
            </a:r>
          </a:p>
          <a:p>
            <a:pPr algn="ctr"/>
            <a:endParaRPr lang="fr-FR" sz="1400" dirty="0">
              <a:solidFill>
                <a:srgbClr val="FFFFFF"/>
              </a:solidFill>
            </a:endParaRPr>
          </a:p>
        </p:txBody>
      </p:sp>
      <p:sp>
        <p:nvSpPr>
          <p:cNvPr id="26" name="Organigramme : Alternative 25"/>
          <p:cNvSpPr/>
          <p:nvPr/>
        </p:nvSpPr>
        <p:spPr>
          <a:xfrm>
            <a:off x="827091" y="4625787"/>
            <a:ext cx="2216843" cy="1730660"/>
          </a:xfrm>
          <a:prstGeom prst="flowChartAlternateProcess">
            <a:avLst/>
          </a:prstGeom>
          <a:solidFill>
            <a:srgbClr val="003399"/>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25" name="Flèche vers le bas 24"/>
          <p:cNvSpPr/>
          <p:nvPr/>
        </p:nvSpPr>
        <p:spPr>
          <a:xfrm>
            <a:off x="1243365" y="3283005"/>
            <a:ext cx="1534588" cy="1423680"/>
          </a:xfrm>
          <a:prstGeom prst="downArrow">
            <a:avLst/>
          </a:prstGeom>
          <a:solidFill>
            <a:srgbClr val="D1E3FF"/>
          </a:solidFill>
          <a:ln>
            <a:solidFill>
              <a:srgbClr val="D1E3FF"/>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28" name="Organigramme : Alternative 27"/>
          <p:cNvSpPr/>
          <p:nvPr/>
        </p:nvSpPr>
        <p:spPr>
          <a:xfrm>
            <a:off x="3159940" y="4625787"/>
            <a:ext cx="2297685" cy="1730660"/>
          </a:xfrm>
          <a:prstGeom prst="flowChartAlternateProcess">
            <a:avLst/>
          </a:prstGeom>
          <a:solidFill>
            <a:srgbClr val="003399"/>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29" name="ZoneTexte 28"/>
          <p:cNvSpPr txBox="1"/>
          <p:nvPr/>
        </p:nvSpPr>
        <p:spPr>
          <a:xfrm>
            <a:off x="721186" y="4787583"/>
            <a:ext cx="2357718" cy="1354217"/>
          </a:xfrm>
          <a:prstGeom prst="rect">
            <a:avLst/>
          </a:prstGeom>
          <a:noFill/>
        </p:spPr>
        <p:txBody>
          <a:bodyPr wrap="square" rtlCol="0">
            <a:spAutoFit/>
          </a:bodyPr>
          <a:lstStyle/>
          <a:p>
            <a:pPr algn="ctr"/>
            <a:r>
              <a:rPr lang="fr-FR" sz="2000" b="1" dirty="0" smtClean="0">
                <a:solidFill>
                  <a:srgbClr val="FFFFFF"/>
                </a:solidFill>
              </a:rPr>
              <a:t>Accord composante :</a:t>
            </a:r>
          </a:p>
          <a:p>
            <a:pPr algn="ctr"/>
            <a:r>
              <a:rPr lang="fr-FR" sz="1400" dirty="0" smtClean="0">
                <a:solidFill>
                  <a:srgbClr val="FFFFFF"/>
                </a:solidFill>
              </a:rPr>
              <a:t>Mobilité ouverte aux étudiants de la </a:t>
            </a:r>
          </a:p>
          <a:p>
            <a:pPr algn="ctr"/>
            <a:r>
              <a:rPr lang="fr-FR" sz="1400" dirty="0" smtClean="0">
                <a:solidFill>
                  <a:srgbClr val="FFFFFF"/>
                </a:solidFill>
              </a:rPr>
              <a:t>composante uniquement </a:t>
            </a:r>
          </a:p>
        </p:txBody>
      </p:sp>
      <p:sp>
        <p:nvSpPr>
          <p:cNvPr id="30" name="ZoneTexte 29"/>
          <p:cNvSpPr txBox="1"/>
          <p:nvPr/>
        </p:nvSpPr>
        <p:spPr>
          <a:xfrm>
            <a:off x="3129923" y="4798626"/>
            <a:ext cx="2357718" cy="1138773"/>
          </a:xfrm>
          <a:prstGeom prst="rect">
            <a:avLst/>
          </a:prstGeom>
          <a:noFill/>
        </p:spPr>
        <p:txBody>
          <a:bodyPr wrap="square" rtlCol="0">
            <a:spAutoFit/>
          </a:bodyPr>
          <a:lstStyle/>
          <a:p>
            <a:pPr algn="ctr"/>
            <a:r>
              <a:rPr lang="fr-FR" sz="2000" b="1" dirty="0" smtClean="0">
                <a:solidFill>
                  <a:srgbClr val="FFFFFF"/>
                </a:solidFill>
              </a:rPr>
              <a:t>Accord </a:t>
            </a:r>
          </a:p>
          <a:p>
            <a:pPr algn="ctr"/>
            <a:r>
              <a:rPr lang="fr-FR" sz="2000" b="1" dirty="0" smtClean="0">
                <a:solidFill>
                  <a:srgbClr val="FFFFFF"/>
                </a:solidFill>
              </a:rPr>
              <a:t>Central :</a:t>
            </a:r>
          </a:p>
          <a:p>
            <a:pPr algn="ctr"/>
            <a:r>
              <a:rPr lang="fr-FR" sz="1400" dirty="0" smtClean="0">
                <a:solidFill>
                  <a:srgbClr val="FFFFFF"/>
                </a:solidFill>
              </a:rPr>
              <a:t>Mobilité ouverte à tous</a:t>
            </a:r>
          </a:p>
          <a:p>
            <a:pPr algn="ctr"/>
            <a:r>
              <a:rPr lang="fr-FR" sz="1400" dirty="0" smtClean="0">
                <a:solidFill>
                  <a:srgbClr val="FFFFFF"/>
                </a:solidFill>
              </a:rPr>
              <a:t> les étudiants de l’UGA</a:t>
            </a:r>
          </a:p>
        </p:txBody>
      </p:sp>
      <p:sp>
        <p:nvSpPr>
          <p:cNvPr id="37" name="Flèche vers le bas 36"/>
          <p:cNvSpPr/>
          <p:nvPr/>
        </p:nvSpPr>
        <p:spPr>
          <a:xfrm>
            <a:off x="3532355" y="3292165"/>
            <a:ext cx="1534588" cy="1423680"/>
          </a:xfrm>
          <a:prstGeom prst="downArrow">
            <a:avLst/>
          </a:prstGeom>
          <a:solidFill>
            <a:srgbClr val="D1E3FF"/>
          </a:solidFill>
          <a:ln>
            <a:solidFill>
              <a:srgbClr val="D1E3FF"/>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39" name="Flèche vers le bas 38"/>
          <p:cNvSpPr/>
          <p:nvPr/>
        </p:nvSpPr>
        <p:spPr>
          <a:xfrm>
            <a:off x="8445403" y="3320785"/>
            <a:ext cx="1534588" cy="1423680"/>
          </a:xfrm>
          <a:prstGeom prst="downArrow">
            <a:avLst/>
          </a:prstGeom>
          <a:solidFill>
            <a:srgbClr val="F6E2D8"/>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33" name="ZoneTexte 32"/>
          <p:cNvSpPr txBox="1"/>
          <p:nvPr/>
        </p:nvSpPr>
        <p:spPr>
          <a:xfrm>
            <a:off x="1500609" y="3897244"/>
            <a:ext cx="1020101" cy="430887"/>
          </a:xfrm>
          <a:prstGeom prst="rect">
            <a:avLst/>
          </a:prstGeom>
          <a:noFill/>
        </p:spPr>
        <p:txBody>
          <a:bodyPr wrap="square" rtlCol="0">
            <a:spAutoFit/>
          </a:bodyPr>
          <a:lstStyle/>
          <a:p>
            <a:pPr algn="ctr"/>
            <a:r>
              <a:rPr lang="fr-FR" sz="1050" dirty="0" smtClean="0"/>
              <a:t>Sélection composante</a:t>
            </a:r>
            <a:endParaRPr lang="fr-FR" sz="1050" dirty="0"/>
          </a:p>
        </p:txBody>
      </p:sp>
      <p:sp>
        <p:nvSpPr>
          <p:cNvPr id="42" name="ZoneTexte 41"/>
          <p:cNvSpPr txBox="1"/>
          <p:nvPr/>
        </p:nvSpPr>
        <p:spPr>
          <a:xfrm>
            <a:off x="3789598" y="3904938"/>
            <a:ext cx="1020101" cy="415498"/>
          </a:xfrm>
          <a:prstGeom prst="rect">
            <a:avLst/>
          </a:prstGeom>
          <a:noFill/>
        </p:spPr>
        <p:txBody>
          <a:bodyPr wrap="square" rtlCol="0">
            <a:spAutoFit/>
          </a:bodyPr>
          <a:lstStyle/>
          <a:p>
            <a:pPr algn="ctr"/>
            <a:r>
              <a:rPr lang="fr-FR" sz="1050" dirty="0" smtClean="0"/>
              <a:t>Sélection centrale</a:t>
            </a:r>
            <a:endParaRPr lang="fr-FR" sz="1050" dirty="0"/>
          </a:p>
        </p:txBody>
      </p:sp>
      <p:sp>
        <p:nvSpPr>
          <p:cNvPr id="43" name="ZoneTexte 42"/>
          <p:cNvSpPr txBox="1"/>
          <p:nvPr/>
        </p:nvSpPr>
        <p:spPr>
          <a:xfrm>
            <a:off x="8702646" y="3904938"/>
            <a:ext cx="1020101" cy="415498"/>
          </a:xfrm>
          <a:prstGeom prst="rect">
            <a:avLst/>
          </a:prstGeom>
          <a:noFill/>
        </p:spPr>
        <p:txBody>
          <a:bodyPr wrap="square" rtlCol="0">
            <a:spAutoFit/>
          </a:bodyPr>
          <a:lstStyle/>
          <a:p>
            <a:pPr algn="ctr"/>
            <a:r>
              <a:rPr lang="fr-FR" sz="1050" dirty="0" smtClean="0"/>
              <a:t>Sélection centrale</a:t>
            </a:r>
            <a:endParaRPr lang="fr-FR" sz="1050" dirty="0"/>
          </a:p>
        </p:txBody>
      </p:sp>
      <p:sp>
        <p:nvSpPr>
          <p:cNvPr id="3" name="Étoile à 8 branches 2"/>
          <p:cNvSpPr/>
          <p:nvPr/>
        </p:nvSpPr>
        <p:spPr>
          <a:xfrm>
            <a:off x="4566425" y="6049467"/>
            <a:ext cx="841864" cy="653447"/>
          </a:xfrm>
          <a:prstGeom prst="star8">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000" dirty="0" smtClean="0">
                <a:ln w="0"/>
                <a:solidFill>
                  <a:schemeClr val="tx1"/>
                </a:solidFill>
                <a:effectLst>
                  <a:outerShdw blurRad="38100" dist="19050" dir="2700000" algn="tl" rotWithShape="0">
                    <a:schemeClr val="dk1">
                      <a:alpha val="40000"/>
                    </a:schemeClr>
                  </a:outerShdw>
                </a:effectLst>
              </a:rPr>
              <a:t>Géré en central </a:t>
            </a:r>
            <a:endParaRPr lang="fr-FR" sz="1000" dirty="0">
              <a:ln w="0"/>
              <a:solidFill>
                <a:schemeClr val="tx1"/>
              </a:solidFill>
              <a:effectLst>
                <a:outerShdw blurRad="38100" dist="19050" dir="2700000" algn="tl" rotWithShape="0">
                  <a:schemeClr val="dk1">
                    <a:alpha val="40000"/>
                  </a:schemeClr>
                </a:outerShdw>
              </a:effectLst>
            </a:endParaRPr>
          </a:p>
        </p:txBody>
      </p:sp>
      <p:sp>
        <p:nvSpPr>
          <p:cNvPr id="31" name="Étoile à 8 branches 30"/>
          <p:cNvSpPr/>
          <p:nvPr/>
        </p:nvSpPr>
        <p:spPr>
          <a:xfrm>
            <a:off x="9389298" y="6049467"/>
            <a:ext cx="841864" cy="653447"/>
          </a:xfrm>
          <a:prstGeom prst="star8">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000" dirty="0" smtClean="0">
                <a:ln w="0"/>
                <a:solidFill>
                  <a:schemeClr val="tx1"/>
                </a:solidFill>
                <a:effectLst>
                  <a:outerShdw blurRad="38100" dist="19050" dir="2700000" algn="tl" rotWithShape="0">
                    <a:schemeClr val="dk1">
                      <a:alpha val="40000"/>
                    </a:schemeClr>
                  </a:outerShdw>
                </a:effectLst>
              </a:rPr>
              <a:t>Géré en central </a:t>
            </a:r>
            <a:endParaRPr lang="fr-FR" sz="1000" dirty="0">
              <a:ln w="0"/>
              <a:solidFill>
                <a:schemeClr val="tx1"/>
              </a:solidFill>
              <a:effectLst>
                <a:outerShdw blurRad="38100" dist="19050" dir="2700000" algn="tl" rotWithShape="0">
                  <a:schemeClr val="dk1">
                    <a:alpha val="40000"/>
                  </a:schemeClr>
                </a:outerShdw>
              </a:effectLst>
            </a:endParaRPr>
          </a:p>
        </p:txBody>
      </p:sp>
      <p:pic>
        <p:nvPicPr>
          <p:cNvPr id="5" name="bilatérau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5912" y="1741207"/>
            <a:ext cx="609600" cy="609600"/>
          </a:xfrm>
          <a:prstGeom prst="rect">
            <a:avLst/>
          </a:prstGeom>
        </p:spPr>
      </p:pic>
    </p:spTree>
    <p:extLst>
      <p:ext uri="{BB962C8B-B14F-4D97-AF65-F5344CB8AC3E}">
        <p14:creationId xmlns:p14="http://schemas.microsoft.com/office/powerpoint/2010/main" val="166074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down)">
                                      <p:cBhvr>
                                        <p:cTn id="59" dur="580">
                                          <p:stCondLst>
                                            <p:cond delay="0"/>
                                          </p:stCondLst>
                                        </p:cTn>
                                        <p:tgtEl>
                                          <p:spTgt spid="3"/>
                                        </p:tgtEl>
                                      </p:cBhvr>
                                    </p:animEffect>
                                    <p:anim calcmode="lin" valueType="num">
                                      <p:cBhvr>
                                        <p:cTn id="6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5" dur="26">
                                          <p:stCondLst>
                                            <p:cond delay="650"/>
                                          </p:stCondLst>
                                        </p:cTn>
                                        <p:tgtEl>
                                          <p:spTgt spid="3"/>
                                        </p:tgtEl>
                                      </p:cBhvr>
                                      <p:to x="100000" y="60000"/>
                                    </p:animScale>
                                    <p:animScale>
                                      <p:cBhvr>
                                        <p:cTn id="66" dur="166" decel="50000">
                                          <p:stCondLst>
                                            <p:cond delay="676"/>
                                          </p:stCondLst>
                                        </p:cTn>
                                        <p:tgtEl>
                                          <p:spTgt spid="3"/>
                                        </p:tgtEl>
                                      </p:cBhvr>
                                      <p:to x="100000" y="100000"/>
                                    </p:animScale>
                                    <p:animScale>
                                      <p:cBhvr>
                                        <p:cTn id="67" dur="26">
                                          <p:stCondLst>
                                            <p:cond delay="1312"/>
                                          </p:stCondLst>
                                        </p:cTn>
                                        <p:tgtEl>
                                          <p:spTgt spid="3"/>
                                        </p:tgtEl>
                                      </p:cBhvr>
                                      <p:to x="100000" y="80000"/>
                                    </p:animScale>
                                    <p:animScale>
                                      <p:cBhvr>
                                        <p:cTn id="68" dur="166" decel="50000">
                                          <p:stCondLst>
                                            <p:cond delay="1338"/>
                                          </p:stCondLst>
                                        </p:cTn>
                                        <p:tgtEl>
                                          <p:spTgt spid="3"/>
                                        </p:tgtEl>
                                      </p:cBhvr>
                                      <p:to x="100000" y="100000"/>
                                    </p:animScale>
                                    <p:animScale>
                                      <p:cBhvr>
                                        <p:cTn id="69" dur="26">
                                          <p:stCondLst>
                                            <p:cond delay="1642"/>
                                          </p:stCondLst>
                                        </p:cTn>
                                        <p:tgtEl>
                                          <p:spTgt spid="3"/>
                                        </p:tgtEl>
                                      </p:cBhvr>
                                      <p:to x="100000" y="90000"/>
                                    </p:animScale>
                                    <p:animScale>
                                      <p:cBhvr>
                                        <p:cTn id="70" dur="166" decel="50000">
                                          <p:stCondLst>
                                            <p:cond delay="1668"/>
                                          </p:stCondLst>
                                        </p:cTn>
                                        <p:tgtEl>
                                          <p:spTgt spid="3"/>
                                        </p:tgtEl>
                                      </p:cBhvr>
                                      <p:to x="100000" y="100000"/>
                                    </p:animScale>
                                    <p:animScale>
                                      <p:cBhvr>
                                        <p:cTn id="71" dur="26">
                                          <p:stCondLst>
                                            <p:cond delay="1808"/>
                                          </p:stCondLst>
                                        </p:cTn>
                                        <p:tgtEl>
                                          <p:spTgt spid="3"/>
                                        </p:tgtEl>
                                      </p:cBhvr>
                                      <p:to x="100000" y="95000"/>
                                    </p:animScale>
                                    <p:animScale>
                                      <p:cBhvr>
                                        <p:cTn id="72" dur="166" decel="50000">
                                          <p:stCondLst>
                                            <p:cond delay="1834"/>
                                          </p:stCondLst>
                                        </p:cTn>
                                        <p:tgtEl>
                                          <p:spTgt spid="3"/>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80">
                                          <p:stCondLst>
                                            <p:cond delay="0"/>
                                          </p:stCondLst>
                                        </p:cTn>
                                        <p:tgtEl>
                                          <p:spTgt spid="31"/>
                                        </p:tgtEl>
                                      </p:cBhvr>
                                    </p:animEffect>
                                    <p:anim calcmode="lin" valueType="num">
                                      <p:cBhvr>
                                        <p:cTn id="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1" dur="26">
                                          <p:stCondLst>
                                            <p:cond delay="650"/>
                                          </p:stCondLst>
                                        </p:cTn>
                                        <p:tgtEl>
                                          <p:spTgt spid="31"/>
                                        </p:tgtEl>
                                      </p:cBhvr>
                                      <p:to x="100000" y="60000"/>
                                    </p:animScale>
                                    <p:animScale>
                                      <p:cBhvr>
                                        <p:cTn id="82" dur="166" decel="50000">
                                          <p:stCondLst>
                                            <p:cond delay="676"/>
                                          </p:stCondLst>
                                        </p:cTn>
                                        <p:tgtEl>
                                          <p:spTgt spid="31"/>
                                        </p:tgtEl>
                                      </p:cBhvr>
                                      <p:to x="100000" y="100000"/>
                                    </p:animScale>
                                    <p:animScale>
                                      <p:cBhvr>
                                        <p:cTn id="83" dur="26">
                                          <p:stCondLst>
                                            <p:cond delay="1312"/>
                                          </p:stCondLst>
                                        </p:cTn>
                                        <p:tgtEl>
                                          <p:spTgt spid="31"/>
                                        </p:tgtEl>
                                      </p:cBhvr>
                                      <p:to x="100000" y="80000"/>
                                    </p:animScale>
                                    <p:animScale>
                                      <p:cBhvr>
                                        <p:cTn id="84" dur="166" decel="50000">
                                          <p:stCondLst>
                                            <p:cond delay="1338"/>
                                          </p:stCondLst>
                                        </p:cTn>
                                        <p:tgtEl>
                                          <p:spTgt spid="31"/>
                                        </p:tgtEl>
                                      </p:cBhvr>
                                      <p:to x="100000" y="100000"/>
                                    </p:animScale>
                                    <p:animScale>
                                      <p:cBhvr>
                                        <p:cTn id="85" dur="26">
                                          <p:stCondLst>
                                            <p:cond delay="1642"/>
                                          </p:stCondLst>
                                        </p:cTn>
                                        <p:tgtEl>
                                          <p:spTgt spid="31"/>
                                        </p:tgtEl>
                                      </p:cBhvr>
                                      <p:to x="100000" y="90000"/>
                                    </p:animScale>
                                    <p:animScale>
                                      <p:cBhvr>
                                        <p:cTn id="86" dur="166" decel="50000">
                                          <p:stCondLst>
                                            <p:cond delay="1668"/>
                                          </p:stCondLst>
                                        </p:cTn>
                                        <p:tgtEl>
                                          <p:spTgt spid="31"/>
                                        </p:tgtEl>
                                      </p:cBhvr>
                                      <p:to x="100000" y="100000"/>
                                    </p:animScale>
                                    <p:animScale>
                                      <p:cBhvr>
                                        <p:cTn id="87" dur="26">
                                          <p:stCondLst>
                                            <p:cond delay="1808"/>
                                          </p:stCondLst>
                                        </p:cTn>
                                        <p:tgtEl>
                                          <p:spTgt spid="31"/>
                                        </p:tgtEl>
                                      </p:cBhvr>
                                      <p:to x="100000" y="95000"/>
                                    </p:animScale>
                                    <p:animScale>
                                      <p:cBhvr>
                                        <p:cTn id="88"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clickEffect">
                                  <p:stCondLst>
                                    <p:cond delay="0"/>
                                  </p:stCondLst>
                                  <p:childTnLst>
                                    <p:cmd type="call" cmd="playFrom(0.0)">
                                      <p:cBhvr>
                                        <p:cTn id="93" dur="74828" fill="hold"/>
                                        <p:tgtEl>
                                          <p:spTgt spid="5"/>
                                        </p:tgtEl>
                                      </p:cBhvr>
                                    </p:cmd>
                                  </p:childTnLst>
                                </p:cTn>
                              </p:par>
                            </p:childTnLst>
                          </p:cTn>
                        </p:par>
                      </p:childTnLst>
                    </p:cTn>
                  </p:par>
                </p:childTnLst>
              </p:cTn>
              <p:nextCondLst>
                <p:cond evt="onClick" delay="0">
                  <p:tgtEl>
                    <p:spTgt spid="5"/>
                  </p:tgtEl>
                </p:cond>
              </p:nextCondLst>
            </p:seq>
            <p:audio>
              <p:cMediaNode vol="80000">
                <p:cTn id="94" fill="hold" display="0">
                  <p:stCondLst>
                    <p:cond delay="indefinite"/>
                  </p:stCondLst>
                  <p:endCondLst>
                    <p:cond evt="onStopAudio" delay="0">
                      <p:tgtEl>
                        <p:sldTgt/>
                      </p:tgtEl>
                    </p:cond>
                  </p:endCondLst>
                </p:cTn>
                <p:tgtEl>
                  <p:spTgt spid="5"/>
                </p:tgtEl>
              </p:cMediaNode>
            </p:audio>
          </p:childTnLst>
        </p:cTn>
      </p:par>
    </p:tnLst>
    <p:bldLst>
      <p:bldP spid="22" grpId="0" animBg="1"/>
      <p:bldP spid="10" grpId="0"/>
      <p:bldP spid="26" grpId="0" animBg="1"/>
      <p:bldP spid="25" grpId="0" animBg="1"/>
      <p:bldP spid="28" grpId="0" animBg="1"/>
      <p:bldP spid="29" grpId="0"/>
      <p:bldP spid="30" grpId="0"/>
      <p:bldP spid="37" grpId="0" animBg="1"/>
      <p:bldP spid="39" grpId="0" animBg="1"/>
      <p:bldP spid="33" grpId="0"/>
      <p:bldP spid="42" grpId="0"/>
      <p:bldP spid="43" grpId="0"/>
      <p:bldP spid="3"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3243" y="473308"/>
            <a:ext cx="8148264" cy="611345"/>
          </a:xfrm>
        </p:spPr>
        <p:txBody>
          <a:bodyPr>
            <a:noAutofit/>
          </a:bodyPr>
          <a:lstStyle/>
          <a:p>
            <a:pPr algn="ctr"/>
            <a:r>
              <a:rPr lang="fr-FR" sz="2400" dirty="0" smtClean="0">
                <a:latin typeface="Malgun Gothic" panose="020B0503020000020004" pitchFamily="34" charset="-127"/>
                <a:ea typeface="Malgun Gothic" panose="020B0503020000020004" pitchFamily="34" charset="-127"/>
              </a:rPr>
              <a:t>Consulter les différentes offres de séjour au Canada à l’aide de la </a:t>
            </a:r>
            <a:r>
              <a:rPr lang="fr-FR" sz="2400" dirty="0" smtClean="0">
                <a:latin typeface="Malgun Gothic" panose="020B0503020000020004" pitchFamily="34" charset="-127"/>
                <a:ea typeface="Malgun Gothic" panose="020B0503020000020004" pitchFamily="34" charset="-127"/>
                <a:hlinkClick r:id="rId5"/>
              </a:rPr>
              <a:t>Carte interactive des destinations  </a:t>
            </a:r>
            <a:endParaRPr lang="fr-FR" sz="2400" dirty="0">
              <a:latin typeface="Malgun Gothic" panose="020B0503020000020004" pitchFamily="34" charset="-127"/>
              <a:ea typeface="Malgun Gothic" panose="020B0503020000020004" pitchFamily="34" charset="-127"/>
            </a:endParaRPr>
          </a:p>
        </p:txBody>
      </p:sp>
      <p:pic>
        <p:nvPicPr>
          <p:cNvPr id="3" name="Image 2"/>
          <p:cNvPicPr>
            <a:picLocks noChangeAspect="1"/>
          </p:cNvPicPr>
          <p:nvPr/>
        </p:nvPicPr>
        <p:blipFill>
          <a:blip r:embed="rId6"/>
          <a:stretch>
            <a:fillRect/>
          </a:stretch>
        </p:blipFill>
        <p:spPr>
          <a:xfrm>
            <a:off x="2684049" y="1442090"/>
            <a:ext cx="6320533" cy="4720710"/>
          </a:xfrm>
          <a:prstGeom prst="rect">
            <a:avLst/>
          </a:prstGeom>
        </p:spPr>
      </p:pic>
      <p:pic>
        <p:nvPicPr>
          <p:cNvPr id="4" name="Offres de séjour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83520" y="832490"/>
            <a:ext cx="609600" cy="609600"/>
          </a:xfrm>
          <a:prstGeom prst="rect">
            <a:avLst/>
          </a:prstGeom>
        </p:spPr>
      </p:pic>
    </p:spTree>
    <p:extLst>
      <p:ext uri="{BB962C8B-B14F-4D97-AF65-F5344CB8AC3E}">
        <p14:creationId xmlns:p14="http://schemas.microsoft.com/office/powerpoint/2010/main" val="27884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568"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cxnSpLocks/>
          </p:cNvCxnSpPr>
          <p:nvPr/>
        </p:nvCxnSpPr>
        <p:spPr>
          <a:xfrm>
            <a:off x="496388" y="860611"/>
            <a:ext cx="478972" cy="0"/>
          </a:xfrm>
          <a:prstGeom prst="line">
            <a:avLst/>
          </a:prstGeom>
          <a:ln w="28575">
            <a:solidFill>
              <a:srgbClr val="E74610"/>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id="{41F3C6D9-ED8F-4248-934A-3F19730C0873}"/>
              </a:ext>
            </a:extLst>
          </p:cNvPr>
          <p:cNvSpPr>
            <a:spLocks noGrp="1"/>
          </p:cNvSpPr>
          <p:nvPr>
            <p:ph type="title"/>
          </p:nvPr>
        </p:nvSpPr>
        <p:spPr>
          <a:xfrm>
            <a:off x="198616" y="301227"/>
            <a:ext cx="3351408" cy="559384"/>
          </a:xfrm>
        </p:spPr>
        <p:txBody>
          <a:bodyPr>
            <a:noAutofit/>
          </a:bodyPr>
          <a:lstStyle/>
          <a:p>
            <a:pPr algn="l"/>
            <a:r>
              <a:rPr lang="fr-FR" sz="1400" dirty="0">
                <a:solidFill>
                  <a:srgbClr val="E74610"/>
                </a:solidFill>
                <a:latin typeface="Verdana" panose="020B0604030504040204" pitchFamily="34" charset="0"/>
                <a:ea typeface="Verdana" panose="020B0604030504040204" pitchFamily="34" charset="0"/>
                <a:cs typeface="Verdana" panose="020B0604030504040204" pitchFamily="34" charset="0"/>
              </a:rPr>
              <a:t>Les différents programmes </a:t>
            </a:r>
            <a:r>
              <a:rPr lang="fr-FR" sz="1400" dirty="0" smtClean="0">
                <a:solidFill>
                  <a:srgbClr val="E74610"/>
                </a:solidFill>
                <a:latin typeface="Verdana" panose="020B0604030504040204" pitchFamily="34" charset="0"/>
                <a:ea typeface="Verdana" panose="020B0604030504040204" pitchFamily="34" charset="0"/>
                <a:cs typeface="Verdana" panose="020B0604030504040204" pitchFamily="34" charset="0"/>
              </a:rPr>
              <a:t>d’échange</a:t>
            </a:r>
            <a:endParaRPr lang="fr-FR" sz="1400" dirty="0">
              <a:solidFill>
                <a:srgbClr val="E7461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ZoneTexte 1"/>
          <p:cNvSpPr txBox="1"/>
          <p:nvPr/>
        </p:nvSpPr>
        <p:spPr>
          <a:xfrm>
            <a:off x="198616" y="1063486"/>
            <a:ext cx="6264938" cy="138499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fr-FR" sz="2800" b="1" dirty="0" smtClean="0">
                <a:ln/>
                <a:solidFill>
                  <a:schemeClr val="accent3"/>
                </a:solidFill>
              </a:rPr>
              <a:t>Programme multilatéral </a:t>
            </a:r>
            <a:r>
              <a:rPr lang="fr-FR" sz="2800" b="1" dirty="0">
                <a:ln/>
                <a:solidFill>
                  <a:schemeClr val="accent3"/>
                </a:solidFill>
              </a:rPr>
              <a:t>: </a:t>
            </a:r>
          </a:p>
          <a:p>
            <a:r>
              <a:rPr lang="fr-FR" sz="2800" b="1" dirty="0" smtClean="0">
                <a:ln/>
                <a:solidFill>
                  <a:schemeClr val="accent3"/>
                </a:solidFill>
              </a:rPr>
              <a:t>Le réseau BCI (Bureau de Coopération Interuniversitaire). </a:t>
            </a:r>
            <a:endParaRPr lang="fr-FR" sz="2800" b="1" dirty="0">
              <a:ln/>
              <a:solidFill>
                <a:schemeClr val="accent3"/>
              </a:solidFill>
            </a:endParaRPr>
          </a:p>
        </p:txBody>
      </p:sp>
      <p:sp>
        <p:nvSpPr>
          <p:cNvPr id="29" name="ZoneTexte 28"/>
          <p:cNvSpPr txBox="1"/>
          <p:nvPr/>
        </p:nvSpPr>
        <p:spPr>
          <a:xfrm>
            <a:off x="721186" y="4787583"/>
            <a:ext cx="2357718" cy="1354217"/>
          </a:xfrm>
          <a:prstGeom prst="rect">
            <a:avLst/>
          </a:prstGeom>
          <a:noFill/>
        </p:spPr>
        <p:txBody>
          <a:bodyPr wrap="square" rtlCol="0">
            <a:spAutoFit/>
          </a:bodyPr>
          <a:lstStyle/>
          <a:p>
            <a:pPr algn="ctr"/>
            <a:r>
              <a:rPr lang="fr-FR" sz="2000" b="1" dirty="0" smtClean="0">
                <a:solidFill>
                  <a:srgbClr val="FFFFFF"/>
                </a:solidFill>
              </a:rPr>
              <a:t>Accord composante :</a:t>
            </a:r>
          </a:p>
          <a:p>
            <a:pPr algn="ctr"/>
            <a:r>
              <a:rPr lang="fr-FR" sz="1400" dirty="0" smtClean="0">
                <a:solidFill>
                  <a:srgbClr val="FFFFFF"/>
                </a:solidFill>
              </a:rPr>
              <a:t>Mobilité ouverte aux étudiants de la </a:t>
            </a:r>
          </a:p>
          <a:p>
            <a:pPr algn="ctr"/>
            <a:r>
              <a:rPr lang="fr-FR" sz="1400" dirty="0" smtClean="0">
                <a:solidFill>
                  <a:srgbClr val="FFFFFF"/>
                </a:solidFill>
              </a:rPr>
              <a:t>composante uniquement </a:t>
            </a:r>
          </a:p>
        </p:txBody>
      </p:sp>
      <p:sp>
        <p:nvSpPr>
          <p:cNvPr id="3" name="Rectangle 2"/>
          <p:cNvSpPr/>
          <p:nvPr/>
        </p:nvSpPr>
        <p:spPr>
          <a:xfrm>
            <a:off x="588720" y="2651355"/>
            <a:ext cx="5336951" cy="3693319"/>
          </a:xfrm>
          <a:prstGeom prst="rect">
            <a:avLst/>
          </a:prstGeom>
        </p:spPr>
        <p:txBody>
          <a:bodyPr wrap="square">
            <a:spAutoFit/>
          </a:bodyPr>
          <a:lstStyle/>
          <a:p>
            <a:pPr marL="285750" indent="-285750">
              <a:buFont typeface="Wingdings" panose="05000000000000000000" pitchFamily="2" charset="2"/>
              <a:buChar char="Ø"/>
            </a:pPr>
            <a:r>
              <a:rPr lang="fr-FR" dirty="0" smtClean="0"/>
              <a:t>9 universités partenaires dans la province du Québec </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dirty="0" smtClean="0"/>
              <a:t>1 vœux BCI à l’UGA = 3 vœux possibles dans les universités du réseau</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dirty="0" smtClean="0"/>
              <a:t>Canada Francophone : Pas de tests de langue requis (sauf pour l’université de Bishop)</a:t>
            </a:r>
          </a:p>
          <a:p>
            <a:endParaRPr lang="fr-FR" dirty="0" smtClean="0"/>
          </a:p>
          <a:p>
            <a:pPr marL="285750" indent="-285750">
              <a:buFont typeface="Wingdings" panose="05000000000000000000" pitchFamily="2" charset="2"/>
              <a:buChar char="Ø"/>
            </a:pPr>
            <a:r>
              <a:rPr lang="fr-FR" dirty="0" smtClean="0"/>
              <a:t>Sélection en commission centrale en janvier</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 </a:t>
            </a:r>
            <a:r>
              <a:rPr lang="fr-FR" dirty="0" smtClean="0"/>
              <a:t>Site Internet Programme Québécois d’Echange Etudiant (PEE): </a:t>
            </a:r>
            <a:r>
              <a:rPr lang="fr-FR" dirty="0" smtClean="0">
                <a:hlinkClick r:id="rId5"/>
              </a:rPr>
              <a:t>echanges-etudiants.bci-qc.ca</a:t>
            </a:r>
            <a:endParaRPr lang="fr-FR" dirty="0" smtClean="0"/>
          </a:p>
        </p:txBody>
      </p:sp>
      <p:pic>
        <p:nvPicPr>
          <p:cNvPr id="5" name="Image 4"/>
          <p:cNvPicPr>
            <a:picLocks noChangeAspect="1"/>
          </p:cNvPicPr>
          <p:nvPr/>
        </p:nvPicPr>
        <p:blipFill rotWithShape="1">
          <a:blip r:embed="rId6">
            <a:extLst>
              <a:ext uri="{28A0092B-C50C-407E-A947-70E740481C1C}">
                <a14:useLocalDpi xmlns:a14="http://schemas.microsoft.com/office/drawing/2010/main" val="0"/>
              </a:ext>
            </a:extLst>
          </a:blip>
          <a:srcRect l="1345" t="6284"/>
          <a:stretch/>
        </p:blipFill>
        <p:spPr>
          <a:xfrm>
            <a:off x="6463553" y="788894"/>
            <a:ext cx="5386201" cy="5593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C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19040" y="555811"/>
            <a:ext cx="609600" cy="609600"/>
          </a:xfrm>
          <a:prstGeom prst="rect">
            <a:avLst/>
          </a:prstGeom>
        </p:spPr>
      </p:pic>
    </p:spTree>
    <p:extLst>
      <p:ext uri="{BB962C8B-B14F-4D97-AF65-F5344CB8AC3E}">
        <p14:creationId xmlns:p14="http://schemas.microsoft.com/office/powerpoint/2010/main" val="286101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27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Custom 27">
      <a:dk1>
        <a:sysClr val="windowText" lastClr="000000"/>
      </a:dk1>
      <a:lt1>
        <a:sysClr val="window" lastClr="FFFFFF"/>
      </a:lt1>
      <a:dk2>
        <a:srgbClr val="3A3A3C"/>
      </a:dk2>
      <a:lt2>
        <a:srgbClr val="EFEFF1"/>
      </a:lt2>
      <a:accent1>
        <a:srgbClr val="B68D44"/>
      </a:accent1>
      <a:accent2>
        <a:srgbClr val="8E7A3F"/>
      </a:accent2>
      <a:accent3>
        <a:srgbClr val="3A3A3C"/>
      </a:accent3>
      <a:accent4>
        <a:srgbClr val="EFEFF1"/>
      </a:accent4>
      <a:accent5>
        <a:srgbClr val="F7E3D8"/>
      </a:accent5>
      <a:accent6>
        <a:srgbClr val="D3C6B0"/>
      </a:accent6>
      <a:hlink>
        <a:srgbClr val="9E9292"/>
      </a:hlink>
      <a:folHlink>
        <a:srgbClr val="353334"/>
      </a:folHlink>
    </a:clrScheme>
    <a:fontScheme name="Custom 2">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10907</TotalTime>
  <Words>2533</Words>
  <Application>Microsoft Office PowerPoint</Application>
  <PresentationFormat>Grand écran</PresentationFormat>
  <Paragraphs>206</Paragraphs>
  <Slides>17</Slides>
  <Notes>12</Notes>
  <HiddenSlides>0</HiddenSlides>
  <MMClips>12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17</vt:i4>
      </vt:variant>
    </vt:vector>
  </HeadingPairs>
  <TitlesOfParts>
    <vt:vector size="25" baseType="lpstr">
      <vt:lpstr>Malgun Gothic</vt:lpstr>
      <vt:lpstr>Arial</vt:lpstr>
      <vt:lpstr>Calibri</vt:lpstr>
      <vt:lpstr>Lato</vt:lpstr>
      <vt:lpstr>Montserrat</vt:lpstr>
      <vt:lpstr>Verdana</vt:lpstr>
      <vt:lpstr>Wingdings</vt:lpstr>
      <vt:lpstr>Office Theme</vt:lpstr>
      <vt:lpstr>Présentation PowerPoint</vt:lpstr>
      <vt:lpstr>Rappel des étapes de la mobilité </vt:lpstr>
      <vt:lpstr>Sommaire</vt:lpstr>
      <vt:lpstr>Pourquoi le Canada ? </vt:lpstr>
      <vt:lpstr>Pourquoi le Canada ? </vt:lpstr>
      <vt:lpstr>Les différents programmes d’échange</vt:lpstr>
      <vt:lpstr>Les différents programmes d’échange</vt:lpstr>
      <vt:lpstr>Consulter les différentes offres de séjour au Canada à l’aide de la Carte interactive des destinations  </vt:lpstr>
      <vt:lpstr>Les différents programmes d’échange</vt:lpstr>
      <vt:lpstr>Préparer son projet</vt:lpstr>
      <vt:lpstr>Préparer son projet</vt:lpstr>
      <vt:lpstr>Préparer son projet</vt:lpstr>
      <vt:lpstr>Démarches consulaires/Visa</vt:lpstr>
      <vt:lpstr>Démarches consulaires/Visa</vt:lpstr>
      <vt:lpstr>Santé/Assurances</vt:lpstr>
      <vt:lpstr>Santé/Assurances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Pangara</dc:creator>
  <cp:lastModifiedBy>ELODIE QUEFFELEC TAPIA</cp:lastModifiedBy>
  <cp:revision>1210</cp:revision>
  <dcterms:created xsi:type="dcterms:W3CDTF">2017-02-21T04:29:22Z</dcterms:created>
  <dcterms:modified xsi:type="dcterms:W3CDTF">2021-09-16T12:28:51Z</dcterms:modified>
</cp:coreProperties>
</file>