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74" r:id="rId2"/>
    <p:sldId id="447" r:id="rId3"/>
    <p:sldId id="446" r:id="rId4"/>
    <p:sldId id="448" r:id="rId5"/>
    <p:sldId id="468" r:id="rId6"/>
    <p:sldId id="469" r:id="rId7"/>
    <p:sldId id="467" r:id="rId8"/>
    <p:sldId id="472" r:id="rId9"/>
    <p:sldId id="473" r:id="rId10"/>
    <p:sldId id="471" r:id="rId11"/>
    <p:sldId id="470" r:id="rId12"/>
    <p:sldId id="4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610"/>
    <a:srgbClr val="F6E2D8"/>
    <a:srgbClr val="FFFF99"/>
    <a:srgbClr val="202C41"/>
    <a:srgbClr val="0D1128"/>
    <a:srgbClr val="E4E4E4"/>
    <a:srgbClr val="FFFFFF"/>
    <a:srgbClr val="F7E3D8"/>
    <a:srgbClr val="3B3A57"/>
    <a:srgbClr val="686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9" autoAdjust="0"/>
    <p:restoredTop sz="94343" autoAdjust="0"/>
  </p:normalViewPr>
  <p:slideViewPr>
    <p:cSldViewPr snapToGrid="0">
      <p:cViewPr varScale="1">
        <p:scale>
          <a:sx n="109" d="100"/>
          <a:sy n="109" d="100"/>
        </p:scale>
        <p:origin x="858" y="96"/>
      </p:cViewPr>
      <p:guideLst/>
    </p:cSldViewPr>
  </p:slideViewPr>
  <p:notesTextViewPr>
    <p:cViewPr>
      <p:scale>
        <a:sx n="1" d="1"/>
        <a:sy n="1" d="1"/>
      </p:scale>
      <p:origin x="0" y="0"/>
    </p:cViewPr>
  </p:notesText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6BEB-EE60-4DBC-89D2-754B757CD6E7}" type="datetimeFigureOut">
              <a:rPr lang="en-US" smtClean="0"/>
              <a:t>9/20/2021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4CE229-B20A-4164-A8E2-E3E534164474}" type="slidenum">
              <a:rPr lang="en-US" smtClean="0"/>
              <a:t>‹N°›</a:t>
            </a:fld>
            <a:endParaRPr lang="en-US"/>
          </a:p>
        </p:txBody>
      </p:sp>
    </p:spTree>
    <p:extLst>
      <p:ext uri="{BB962C8B-B14F-4D97-AF65-F5344CB8AC3E}">
        <p14:creationId xmlns:p14="http://schemas.microsoft.com/office/powerpoint/2010/main" val="1353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6D8DA-7125-4CA3-828C-7DD38985E502}"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AB5DC-3C00-4937-9CE4-4DA4D5B61534}" type="slidenum">
              <a:rPr lang="en-US" smtClean="0"/>
              <a:t>‹N°›</a:t>
            </a:fld>
            <a:endParaRPr lang="en-US"/>
          </a:p>
        </p:txBody>
      </p:sp>
    </p:spTree>
    <p:extLst>
      <p:ext uri="{BB962C8B-B14F-4D97-AF65-F5344CB8AC3E}">
        <p14:creationId xmlns:p14="http://schemas.microsoft.com/office/powerpoint/2010/main" val="23990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317437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256695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08397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111274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r>
              <a:rPr lang="en-US" dirty="0"/>
              <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2349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EDEC09-1D4F-AF4F-BDB0-B3E7D68AD330}"/>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1126376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256800"/>
      </p:ext>
    </p:extLst>
  </p:cSld>
  <p:clrMap bg1="lt1" tx1="dk1" bg2="lt2" tx2="dk2" accent1="accent1" accent2="accent2" accent3="accent3" accent4="accent4" accent5="accent5" accent6="accent6" hlink="hlink" folHlink="folHlink"/>
  <p:sldLayoutIdLst>
    <p:sldLayoutId id="2147483737" r:id="rId1"/>
    <p:sldLayoutId id="2147483757" r:id="rId2"/>
    <p:sldLayoutId id="2147483690" r:id="rId3"/>
    <p:sldLayoutId id="2147483692" r:id="rId4"/>
    <p:sldLayoutId id="2147483669" r:id="rId5"/>
    <p:sldLayoutId id="2147483740"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619634E2-7F5B-3D45-AA41-56D17B511669}"/>
              </a:ext>
            </a:extLst>
          </p:cNvPr>
          <p:cNvSpPr/>
          <p:nvPr/>
        </p:nvSpPr>
        <p:spPr>
          <a:xfrm>
            <a:off x="3782312" y="286573"/>
            <a:ext cx="1508965" cy="1300832"/>
          </a:xfrm>
          <a:prstGeom prst="triangle">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82312" y="1587405"/>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27829" y="2888237"/>
            <a:ext cx="1508965" cy="1300832"/>
          </a:xfrm>
          <a:prstGeom prst="triangle">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36795" y="2888237"/>
            <a:ext cx="1508965" cy="1300832"/>
          </a:xfrm>
          <a:prstGeom prst="triangle">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82311" y="4189069"/>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73347" y="1587405"/>
            <a:ext cx="1508965" cy="13008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4AF73A0-E0AB-BB44-BCAE-196AA320CF4A}"/>
              </a:ext>
            </a:extLst>
          </p:cNvPr>
          <p:cNvSpPr txBox="1"/>
          <p:nvPr/>
        </p:nvSpPr>
        <p:spPr>
          <a:xfrm>
            <a:off x="6607906" y="2714775"/>
            <a:ext cx="4904509" cy="1200329"/>
          </a:xfrm>
          <a:prstGeom prst="rect">
            <a:avLst/>
          </a:prstGeom>
          <a:noFill/>
        </p:spPr>
        <p:txBody>
          <a:bodyPr wrap="square" rtlCol="0">
            <a:spAutoFit/>
          </a:bodyPr>
          <a:lstStyle/>
          <a:p>
            <a:pPr algn="r"/>
            <a:r>
              <a:rPr lang="fr-FR"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Pourquoi partir à l’international?</a:t>
            </a:r>
            <a:endPar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ZoneTexte 11">
            <a:extLst>
              <a:ext uri="{FF2B5EF4-FFF2-40B4-BE49-F238E27FC236}">
                <a16:creationId xmlns:a16="http://schemas.microsoft.com/office/drawing/2014/main" id="{82E7FE83-C85C-AC4A-B550-DD85E44F26CF}"/>
              </a:ext>
            </a:extLst>
          </p:cNvPr>
          <p:cNvSpPr txBox="1"/>
          <p:nvPr/>
        </p:nvSpPr>
        <p:spPr>
          <a:xfrm>
            <a:off x="6692048" y="4444925"/>
            <a:ext cx="4806511" cy="400110"/>
          </a:xfrm>
          <a:prstGeom prst="rect">
            <a:avLst/>
          </a:prstGeom>
          <a:noFill/>
        </p:spPr>
        <p:txBody>
          <a:bodyPr wrap="square" rtlCol="0">
            <a:spAutoFit/>
          </a:bodyPr>
          <a:lstStyle/>
          <a:p>
            <a:pPr algn="r"/>
            <a:r>
              <a:rPr lang="fr-FR" sz="2000" dirty="0" smtClean="0">
                <a:solidFill>
                  <a:srgbClr val="E64513"/>
                </a:solidFill>
                <a:latin typeface="Verdana" panose="020B0604030504040204" pitchFamily="34" charset="0"/>
                <a:ea typeface="Verdana" panose="020B0604030504040204" pitchFamily="34" charset="0"/>
                <a:cs typeface="Verdana" panose="020B0604030504040204" pitchFamily="34" charset="0"/>
              </a:rPr>
              <a:t>Conférence Interactive</a:t>
            </a: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454CC9F-C26B-E049-A481-B0CCACDF9445}"/>
              </a:ext>
            </a:extLst>
          </p:cNvPr>
          <p:cNvSpPr/>
          <p:nvPr/>
        </p:nvSpPr>
        <p:spPr>
          <a:xfrm>
            <a:off x="11093487" y="4267995"/>
            <a:ext cx="290945" cy="45719"/>
          </a:xfrm>
          <a:prstGeom prst="rect">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32707" y="921884"/>
            <a:ext cx="2151725" cy="1440000"/>
          </a:xfrm>
          <a:prstGeom prst="rect">
            <a:avLst/>
          </a:prstGeom>
        </p:spPr>
      </p:pic>
    </p:spTree>
    <p:extLst>
      <p:ext uri="{BB962C8B-B14F-4D97-AF65-F5344CB8AC3E}">
        <p14:creationId xmlns:p14="http://schemas.microsoft.com/office/powerpoint/2010/main" val="271532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7344051" y="0"/>
            <a:ext cx="4847949" cy="6858000"/>
          </a:xfrm>
        </p:spPr>
      </p:pic>
      <p:sp>
        <p:nvSpPr>
          <p:cNvPr id="6" name="ZoneTexte 5"/>
          <p:cNvSpPr txBox="1"/>
          <p:nvPr/>
        </p:nvSpPr>
        <p:spPr>
          <a:xfrm>
            <a:off x="382757" y="1894425"/>
            <a:ext cx="6679939" cy="3416320"/>
          </a:xfrm>
          <a:prstGeom prst="rect">
            <a:avLst/>
          </a:prstGeom>
          <a:noFill/>
        </p:spPr>
        <p:txBody>
          <a:bodyPr wrap="square" rtlCol="0">
            <a:spAutoFit/>
          </a:bodyPr>
          <a:lstStyle/>
          <a:p>
            <a:pPr marL="285750" indent="-285750">
              <a:buFont typeface="Wingdings" panose="05000000000000000000" pitchFamily="2" charset="2"/>
              <a:buChar char="§"/>
            </a:pPr>
            <a:r>
              <a:rPr lang="fr-FR" b="1" dirty="0" smtClean="0"/>
              <a:t>Prudence </a:t>
            </a:r>
            <a:r>
              <a:rPr lang="fr-FR" dirty="0" smtClean="0"/>
              <a:t>: on ne sait pas tout. </a:t>
            </a:r>
            <a:r>
              <a:rPr lang="fr-FR" dirty="0" smtClean="0"/>
              <a:t>La réalité reste soumise au prisme de notre vision et nos évidences ne sont pas toujours partagées par les autres.</a:t>
            </a:r>
          </a:p>
          <a:p>
            <a:pPr marL="285750" indent="-285750">
              <a:buFont typeface="Arial" panose="020B0604020202020204" pitchFamily="34" charset="0"/>
              <a:buChar char="•"/>
            </a:pPr>
            <a:endParaRPr lang="fr-FR" dirty="0"/>
          </a:p>
          <a:p>
            <a:pPr marL="285750" indent="-285750">
              <a:buFont typeface="Wingdings" panose="05000000000000000000" pitchFamily="2" charset="2"/>
              <a:buChar char="§"/>
            </a:pPr>
            <a:r>
              <a:rPr lang="fr-FR" b="1" dirty="0" smtClean="0"/>
              <a:t>Questionnement :</a:t>
            </a:r>
            <a:r>
              <a:rPr lang="fr-FR" dirty="0" smtClean="0"/>
              <a:t> toujours prendre du recul et repositionner la situation au regard du contexte, des valeurs, des pratiques et des stratégies de l’autre. </a:t>
            </a:r>
          </a:p>
          <a:p>
            <a:pPr marL="285750" indent="-285750">
              <a:buFont typeface="Arial" panose="020B0604020202020204" pitchFamily="34" charset="0"/>
              <a:buChar char="•"/>
            </a:pPr>
            <a:endParaRPr lang="fr-FR" dirty="0"/>
          </a:p>
          <a:p>
            <a:pPr marL="285750" indent="-285750">
              <a:buFont typeface="Wingdings" panose="05000000000000000000" pitchFamily="2" charset="2"/>
              <a:buChar char="§"/>
            </a:pPr>
            <a:r>
              <a:rPr lang="fr-FR" b="1" dirty="0" smtClean="0"/>
              <a:t>Appel à l’autre : s</a:t>
            </a:r>
            <a:r>
              <a:rPr lang="fr-FR" dirty="0" smtClean="0"/>
              <a:t>e mettre à la place de l’autre. Ne pas hésiter à demander à une personne extérieure de nous aider à faire ce travail de regard extérieur.</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25058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105645" y="3002694"/>
            <a:ext cx="5983550" cy="707886"/>
          </a:xfrm>
          <a:prstGeom prst="rect">
            <a:avLst/>
          </a:prstGeom>
        </p:spPr>
        <p:txBody>
          <a:bodyPr wrap="square">
            <a:spAutoFit/>
          </a:bodyPr>
          <a:lstStyle/>
          <a:p>
            <a:r>
              <a:rPr lang="fr-FR" sz="4000" b="1" dirty="0" smtClean="0">
                <a:solidFill>
                  <a:srgbClr val="E74610"/>
                </a:solidFill>
              </a:rPr>
              <a:t>PLAN D’ACTION</a:t>
            </a:r>
            <a:endParaRPr lang="fr-FR" sz="4000" b="1" dirty="0">
              <a:solidFill>
                <a:srgbClr val="E74610"/>
              </a:solidFill>
            </a:endParaRPr>
          </a:p>
        </p:txBody>
      </p:sp>
      <p:pic>
        <p:nvPicPr>
          <p:cNvPr id="3" name="Image 2"/>
          <p:cNvPicPr>
            <a:picLocks noChangeAspect="1"/>
          </p:cNvPicPr>
          <p:nvPr/>
        </p:nvPicPr>
        <p:blipFill>
          <a:blip r:embed="rId2"/>
          <a:stretch>
            <a:fillRect/>
          </a:stretch>
        </p:blipFill>
        <p:spPr>
          <a:xfrm>
            <a:off x="4038600" y="542925"/>
            <a:ext cx="4114800" cy="5772150"/>
          </a:xfrm>
          <a:prstGeom prst="rect">
            <a:avLst/>
          </a:prstGeom>
        </p:spPr>
      </p:pic>
      <p:pic>
        <p:nvPicPr>
          <p:cNvPr id="6" name="Imag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Tree>
    <p:extLst>
      <p:ext uri="{BB962C8B-B14F-4D97-AF65-F5344CB8AC3E}">
        <p14:creationId xmlns:p14="http://schemas.microsoft.com/office/powerpoint/2010/main" val="1482311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1F3C6D9-ED8F-4248-934A-3F19730C0873}"/>
              </a:ext>
            </a:extLst>
          </p:cNvPr>
          <p:cNvSpPr>
            <a:spLocks noGrp="1"/>
          </p:cNvSpPr>
          <p:nvPr>
            <p:ph type="title"/>
          </p:nvPr>
        </p:nvSpPr>
        <p:spPr>
          <a:xfrm>
            <a:off x="198616" y="874968"/>
            <a:ext cx="7050081" cy="2383413"/>
          </a:xfrm>
        </p:spPr>
        <p:txBody>
          <a:bodyPr/>
          <a:lstStyle/>
          <a:p>
            <a:r>
              <a:rPr lang="fr-FR" dirty="0" smtClean="0">
                <a:solidFill>
                  <a:srgbClr val="E74610"/>
                </a:solidFill>
                <a:latin typeface="Verdana" panose="020B0604030504040204" pitchFamily="34" charset="0"/>
                <a:ea typeface="Verdana" panose="020B0604030504040204" pitchFamily="34" charset="0"/>
                <a:cs typeface="Verdana" panose="020B0604030504040204" pitchFamily="34" charset="0"/>
              </a:rPr>
              <a:t>Avant </a:t>
            </a:r>
            <a:r>
              <a:rPr lang="fr-FR" dirty="0" smtClean="0">
                <a:solidFill>
                  <a:srgbClr val="E74610"/>
                </a:solidFill>
                <a:latin typeface="Verdana" panose="020B0604030504040204" pitchFamily="34" charset="0"/>
                <a:ea typeface="Verdana" panose="020B0604030504040204" pitchFamily="34" charset="0"/>
                <a:cs typeface="Verdana" panose="020B0604030504040204" pitchFamily="34" charset="0"/>
              </a:rPr>
              <a:t>de partir….</a:t>
            </a:r>
            <a:endParaRPr lang="fr-FR"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Imag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8490" y="5773831"/>
            <a:ext cx="1366261" cy="914344"/>
          </a:xfrm>
          <a:prstGeom prst="rect">
            <a:avLst/>
          </a:prstGeom>
        </p:spPr>
      </p:pic>
      <p:sp>
        <p:nvSpPr>
          <p:cNvPr id="3" name="ZoneTexte 2"/>
          <p:cNvSpPr txBox="1"/>
          <p:nvPr/>
        </p:nvSpPr>
        <p:spPr>
          <a:xfrm>
            <a:off x="2242040" y="2715612"/>
            <a:ext cx="8335322" cy="1200329"/>
          </a:xfrm>
          <a:prstGeom prst="rect">
            <a:avLst/>
          </a:prstGeom>
          <a:noFill/>
        </p:spPr>
        <p:txBody>
          <a:bodyPr wrap="square" rtlCol="0">
            <a:spAutoFit/>
          </a:bodyPr>
          <a:lstStyle/>
          <a:p>
            <a:r>
              <a:rPr lang="fr-FR" sz="3600" dirty="0" smtClean="0"/>
              <a:t>Est-ce que vous changeriez de destination après cet atelier?</a:t>
            </a:r>
            <a:endParaRPr lang="fr-FR" sz="3600" dirty="0"/>
          </a:p>
        </p:txBody>
      </p:sp>
    </p:spTree>
    <p:extLst>
      <p:ext uri="{BB962C8B-B14F-4D97-AF65-F5344CB8AC3E}">
        <p14:creationId xmlns:p14="http://schemas.microsoft.com/office/powerpoint/2010/main" val="212359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597635" y="524608"/>
            <a:ext cx="4143375" cy="5791200"/>
          </a:xfrm>
          <a:prstGeom prst="rect">
            <a:avLst/>
          </a:prstGeom>
        </p:spPr>
      </p:pic>
      <p:pic>
        <p:nvPicPr>
          <p:cNvPr id="15" name="Imag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3948" y="1115437"/>
            <a:ext cx="1876390" cy="1255737"/>
          </a:xfrm>
          <a:prstGeom prst="rect">
            <a:avLst/>
          </a:prstGeom>
        </p:spPr>
      </p:pic>
    </p:spTree>
    <p:extLst>
      <p:ext uri="{BB962C8B-B14F-4D97-AF65-F5344CB8AC3E}">
        <p14:creationId xmlns:p14="http://schemas.microsoft.com/office/powerpoint/2010/main" val="1640986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0" y="944766"/>
            <a:ext cx="445225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SOMMAIRE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318913" y="2404166"/>
            <a:ext cx="5873087" cy="3103414"/>
          </a:xfrm>
          <a:prstGeom prst="rect">
            <a:avLst/>
          </a:prstGeom>
          <a:noFill/>
        </p:spPr>
        <p:txBody>
          <a:bodyPr wrap="square" rtlCol="0" anchor="t">
            <a:spAutoFit/>
          </a:bodyPr>
          <a:lstStyle/>
          <a:p>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SWOT</a:t>
            </a:r>
          </a:p>
          <a:p>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MOTIVATIONS</a:t>
            </a:r>
          </a:p>
          <a:p>
            <a:pPr>
              <a:spcAft>
                <a:spcPts val="600"/>
              </a:spcAft>
            </a:pPr>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4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PLAN D’ACTION</a:t>
            </a:r>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ANTICIPER LE CHOC CULTUREL</a:t>
            </a:r>
          </a:p>
          <a:p>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BILAN</a:t>
            </a:r>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Espace réservé pour une image  6"/>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1477497"/>
            <a:ext cx="5856515" cy="3903006"/>
          </a:xfrm>
        </p:spPr>
      </p:pic>
      <p:pic>
        <p:nvPicPr>
          <p:cNvPr id="8" name="Imag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Tree>
    <p:extLst>
      <p:ext uri="{BB962C8B-B14F-4D97-AF65-F5344CB8AC3E}">
        <p14:creationId xmlns:p14="http://schemas.microsoft.com/office/powerpoint/2010/main" val="38071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1804487" y="2868650"/>
            <a:ext cx="5521910" cy="707886"/>
          </a:xfrm>
          <a:prstGeom prst="rect">
            <a:avLst/>
          </a:prstGeom>
        </p:spPr>
        <p:txBody>
          <a:bodyPr wrap="square">
            <a:spAutoFit/>
          </a:bodyPr>
          <a:lstStyle/>
          <a:p>
            <a:r>
              <a:rPr lang="fr-FR" sz="4000" b="1" dirty="0" smtClean="0">
                <a:solidFill>
                  <a:srgbClr val="E74610"/>
                </a:solidFill>
              </a:rPr>
              <a:t>SWOT</a:t>
            </a:r>
            <a:endParaRPr lang="fr-FR" sz="4000" b="1" dirty="0">
              <a:solidFill>
                <a:srgbClr val="E74610"/>
              </a:solidFill>
            </a:endParaRPr>
          </a:p>
        </p:txBody>
      </p:sp>
      <p:sp>
        <p:nvSpPr>
          <p:cNvPr id="2" name="ZoneTexte 1"/>
          <p:cNvSpPr txBox="1"/>
          <p:nvPr/>
        </p:nvSpPr>
        <p:spPr>
          <a:xfrm>
            <a:off x="2426677" y="4114801"/>
            <a:ext cx="8590085" cy="646331"/>
          </a:xfrm>
          <a:prstGeom prst="rect">
            <a:avLst/>
          </a:prstGeom>
          <a:noFill/>
        </p:spPr>
        <p:txBody>
          <a:bodyPr wrap="square" rtlCol="0">
            <a:spAutoFit/>
          </a:bodyPr>
          <a:lstStyle/>
          <a:p>
            <a:r>
              <a:rPr lang="fr-FR" sz="3600" dirty="0">
                <a:solidFill>
                  <a:schemeClr val="bg1"/>
                </a:solidFill>
              </a:rPr>
              <a:t>https://app.klaxoon.com/join/2ZYWZRQ</a:t>
            </a:r>
          </a:p>
        </p:txBody>
      </p:sp>
      <p:sp>
        <p:nvSpPr>
          <p:cNvPr id="5" name="ZoneTexte 4"/>
          <p:cNvSpPr txBox="1"/>
          <p:nvPr/>
        </p:nvSpPr>
        <p:spPr>
          <a:xfrm>
            <a:off x="1441939" y="2396089"/>
            <a:ext cx="5404043" cy="523220"/>
          </a:xfrm>
          <a:prstGeom prst="rect">
            <a:avLst/>
          </a:prstGeom>
          <a:noFill/>
        </p:spPr>
        <p:txBody>
          <a:bodyPr wrap="none" rtlCol="0">
            <a:spAutoFit/>
          </a:bodyPr>
          <a:lstStyle/>
          <a:p>
            <a:r>
              <a:rPr lang="fr-FR" sz="2800" dirty="0" smtClean="0">
                <a:solidFill>
                  <a:srgbClr val="FFC000"/>
                </a:solidFill>
              </a:rPr>
              <a:t>Rejoignez notre outil participatif :</a:t>
            </a:r>
            <a:endParaRPr lang="fr-FR" sz="2800" dirty="0">
              <a:solidFill>
                <a:srgbClr val="FFC000"/>
              </a:solidFill>
            </a:endParaRPr>
          </a:p>
        </p:txBody>
      </p:sp>
      <p:pic>
        <p:nvPicPr>
          <p:cNvPr id="7" name="Image 6"/>
          <p:cNvPicPr>
            <a:picLocks noChangeAspect="1"/>
          </p:cNvPicPr>
          <p:nvPr/>
        </p:nvPicPr>
        <p:blipFill>
          <a:blip r:embed="rId2"/>
          <a:stretch>
            <a:fillRect/>
          </a:stretch>
        </p:blipFill>
        <p:spPr>
          <a:xfrm>
            <a:off x="7517626" y="1222131"/>
            <a:ext cx="2618805" cy="2597027"/>
          </a:xfrm>
          <a:prstGeom prst="rect">
            <a:avLst/>
          </a:prstGeom>
        </p:spPr>
      </p:pic>
      <p:pic>
        <p:nvPicPr>
          <p:cNvPr id="9" name="Imag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Tree>
    <p:extLst>
      <p:ext uri="{BB962C8B-B14F-4D97-AF65-F5344CB8AC3E}">
        <p14:creationId xmlns:p14="http://schemas.microsoft.com/office/powerpoint/2010/main" val="31408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1804487" y="2868650"/>
            <a:ext cx="5521910" cy="707886"/>
          </a:xfrm>
          <a:prstGeom prst="rect">
            <a:avLst/>
          </a:prstGeom>
        </p:spPr>
        <p:txBody>
          <a:bodyPr wrap="square">
            <a:spAutoFit/>
          </a:bodyPr>
          <a:lstStyle/>
          <a:p>
            <a:r>
              <a:rPr lang="fr-FR" sz="4000" b="1" dirty="0" smtClean="0">
                <a:solidFill>
                  <a:srgbClr val="E74610"/>
                </a:solidFill>
              </a:rPr>
              <a:t>MOTIVATIONS</a:t>
            </a:r>
            <a:endParaRPr lang="fr-FR" sz="4000" b="1" dirty="0">
              <a:solidFill>
                <a:srgbClr val="E74610"/>
              </a:solidFill>
            </a:endParaRPr>
          </a:p>
        </p:txBody>
      </p:sp>
      <p:pic>
        <p:nvPicPr>
          <p:cNvPr id="6" name="Image 5"/>
          <p:cNvPicPr>
            <a:picLocks noChangeAspect="1"/>
          </p:cNvPicPr>
          <p:nvPr/>
        </p:nvPicPr>
        <p:blipFill>
          <a:blip r:embed="rId2"/>
          <a:stretch>
            <a:fillRect/>
          </a:stretch>
        </p:blipFill>
        <p:spPr>
          <a:xfrm>
            <a:off x="4062412" y="542925"/>
            <a:ext cx="4067175" cy="5772150"/>
          </a:xfrm>
          <a:prstGeom prst="rect">
            <a:avLst/>
          </a:prstGeom>
        </p:spPr>
      </p:pic>
      <p:pic>
        <p:nvPicPr>
          <p:cNvPr id="8" name="Imag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Tree>
    <p:extLst>
      <p:ext uri="{BB962C8B-B14F-4D97-AF65-F5344CB8AC3E}">
        <p14:creationId xmlns:p14="http://schemas.microsoft.com/office/powerpoint/2010/main" val="339572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105645" y="3002694"/>
            <a:ext cx="5983550" cy="707886"/>
          </a:xfrm>
          <a:prstGeom prst="rect">
            <a:avLst/>
          </a:prstGeom>
        </p:spPr>
        <p:txBody>
          <a:bodyPr wrap="square">
            <a:spAutoFit/>
          </a:bodyPr>
          <a:lstStyle/>
          <a:p>
            <a:r>
              <a:rPr lang="fr-FR" sz="4000" b="1" dirty="0" smtClean="0">
                <a:solidFill>
                  <a:srgbClr val="E74610"/>
                </a:solidFill>
              </a:rPr>
              <a:t>AFFINER SON PROJET</a:t>
            </a:r>
            <a:endParaRPr lang="fr-FR" sz="4000" b="1" dirty="0">
              <a:solidFill>
                <a:srgbClr val="E74610"/>
              </a:solidFill>
            </a:endParaRPr>
          </a:p>
        </p:txBody>
      </p:sp>
      <p:pic>
        <p:nvPicPr>
          <p:cNvPr id="2" name="Image 1"/>
          <p:cNvPicPr>
            <a:picLocks noChangeAspect="1"/>
          </p:cNvPicPr>
          <p:nvPr/>
        </p:nvPicPr>
        <p:blipFill>
          <a:blip r:embed="rId2"/>
          <a:stretch>
            <a:fillRect/>
          </a:stretch>
        </p:blipFill>
        <p:spPr>
          <a:xfrm>
            <a:off x="4029075" y="509587"/>
            <a:ext cx="4133850" cy="5838825"/>
          </a:xfrm>
          <a:prstGeom prst="rect">
            <a:avLst/>
          </a:prstGeom>
        </p:spPr>
      </p:pic>
      <p:pic>
        <p:nvPicPr>
          <p:cNvPr id="7" name="Imag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Tree>
    <p:extLst>
      <p:ext uri="{BB962C8B-B14F-4D97-AF65-F5344CB8AC3E}">
        <p14:creationId xmlns:p14="http://schemas.microsoft.com/office/powerpoint/2010/main" val="1886083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651321" y="466693"/>
            <a:ext cx="4452257" cy="1248228"/>
          </a:xfrm>
        </p:spPr>
        <p:txBody>
          <a:bodyPr/>
          <a:lstStyle/>
          <a:p>
            <a:r>
              <a:rPr lang="fr-FR" dirty="0" smtClean="0"/>
              <a:t>CHOC CULTREL</a:t>
            </a:r>
            <a:endParaRPr lang="fr-FR" dirty="0"/>
          </a:p>
        </p:txBody>
      </p:sp>
      <p:pic>
        <p:nvPicPr>
          <p:cNvPr id="7" name="Image 6"/>
          <p:cNvPicPr>
            <a:picLocks noChangeAspect="1"/>
          </p:cNvPicPr>
          <p:nvPr/>
        </p:nvPicPr>
        <p:blipFill>
          <a:blip r:embed="rId2"/>
          <a:stretch>
            <a:fillRect/>
          </a:stretch>
        </p:blipFill>
        <p:spPr>
          <a:xfrm>
            <a:off x="942608" y="1090807"/>
            <a:ext cx="10201275" cy="5153025"/>
          </a:xfrm>
          <a:prstGeom prst="rect">
            <a:avLst/>
          </a:prstGeom>
        </p:spPr>
      </p:pic>
      <p:pic>
        <p:nvPicPr>
          <p:cNvPr id="9" name="Imag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Tree>
    <p:extLst>
      <p:ext uri="{BB962C8B-B14F-4D97-AF65-F5344CB8AC3E}">
        <p14:creationId xmlns:p14="http://schemas.microsoft.com/office/powerpoint/2010/main" val="356325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62977" y="535145"/>
            <a:ext cx="3733800" cy="1917700"/>
          </a:xfrm>
        </p:spPr>
        <p:txBody>
          <a:bodyPr/>
          <a:lstStyle/>
          <a:p>
            <a:r>
              <a:rPr lang="fr-FR" dirty="0" smtClean="0"/>
              <a:t>KESAKO?</a:t>
            </a:r>
            <a:endParaRPr lang="fr-FR" dirty="0"/>
          </a:p>
        </p:txBody>
      </p:sp>
      <p:pic>
        <p:nvPicPr>
          <p:cNvPr id="6" name="Imag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
        <p:nvSpPr>
          <p:cNvPr id="7" name="Rectangle 1"/>
          <p:cNvSpPr txBox="1">
            <a:spLocks noChangeArrowheads="1"/>
          </p:cNvSpPr>
          <p:nvPr/>
        </p:nvSpPr>
        <p:spPr bwMode="auto">
          <a:xfrm>
            <a:off x="406361" y="1608886"/>
            <a:ext cx="11392916"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0" fontAlgn="base" hangingPunct="0">
              <a:lnSpc>
                <a:spcPct val="100000"/>
              </a:lnSpc>
              <a:spcBef>
                <a:spcPct val="0"/>
              </a:spcBef>
              <a:spcAft>
                <a:spcPct val="0"/>
              </a:spcAft>
              <a:buFontTx/>
              <a:buNone/>
            </a:pPr>
            <a:endParaRPr lang="fr-FR" altLang="fr-FR" sz="2000" dirty="0" smtClean="0">
              <a:solidFill>
                <a:schemeClr val="bg1"/>
              </a:solidFill>
            </a:endParaRPr>
          </a:p>
          <a:p>
            <a:pPr marL="0" indent="0" defTabSz="914400" eaLnBrk="0" fontAlgn="base" hangingPunct="0">
              <a:lnSpc>
                <a:spcPct val="100000"/>
              </a:lnSpc>
              <a:spcBef>
                <a:spcPct val="0"/>
              </a:spcBef>
              <a:spcAft>
                <a:spcPct val="0"/>
              </a:spcAft>
              <a:buFontTx/>
              <a:buNone/>
            </a:pPr>
            <a:r>
              <a:rPr lang="fr-FR" altLang="fr-FR" sz="2000" dirty="0">
                <a:solidFill>
                  <a:schemeClr val="bg1"/>
                </a:solidFill>
              </a:rPr>
              <a:t>L</a:t>
            </a:r>
            <a:r>
              <a:rPr lang="fr-FR" altLang="fr-FR" sz="2000" dirty="0" smtClean="0">
                <a:solidFill>
                  <a:schemeClr val="bg1"/>
                </a:solidFill>
              </a:rPr>
              <a:t>e choc culturel constitue un processus normal qui peut être vécu dans les premiers temps d’un séjour à l’étranger. La plupart des étudiants internationaux passent à travers ce processus, qui possède des éléments caractéristiques : </a:t>
            </a:r>
          </a:p>
          <a:p>
            <a:pPr marL="0" indent="0" defTabSz="914400" eaLnBrk="0" fontAlgn="base" hangingPunct="0">
              <a:lnSpc>
                <a:spcPct val="100000"/>
              </a:lnSpc>
              <a:spcBef>
                <a:spcPct val="0"/>
              </a:spcBef>
              <a:spcAft>
                <a:spcPct val="0"/>
              </a:spcAft>
              <a:buFontTx/>
              <a:buNone/>
            </a:pPr>
            <a:endParaRPr lang="fr-FR" altLang="fr-FR" sz="2000" dirty="0" smtClean="0">
              <a:solidFill>
                <a:schemeClr val="bg1"/>
              </a:solidFill>
            </a:endParaRP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une anxiété générée par la transition vers un nouvel environnement;</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ne pas savoir quoi faire ou comment faire les choses parce que la situation est nouvelle;</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un inconfort physique et émotionnel;</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un mal du pays;</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un désir d’éviter les milieux sociaux;</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un sentiment d’hostilité envers la culture d’accueil;</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un état dépressif et un sentiment d’impuissance;</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des difficultés à suivre les cours et à se concentrer;</a:t>
            </a:r>
          </a:p>
          <a:p>
            <a:pPr eaLnBrk="0" fontAlgn="base" hangingPunct="0">
              <a:lnSpc>
                <a:spcPct val="100000"/>
              </a:lnSpc>
              <a:spcBef>
                <a:spcPct val="0"/>
              </a:spcBef>
              <a:spcAft>
                <a:spcPct val="0"/>
              </a:spcAft>
              <a:buFont typeface="Wingdings" panose="05000000000000000000" pitchFamily="2" charset="2"/>
              <a:buChar char="§"/>
            </a:pPr>
            <a:r>
              <a:rPr lang="fr-FR" altLang="fr-FR" sz="2000" dirty="0" smtClean="0">
                <a:solidFill>
                  <a:schemeClr val="bg1"/>
                </a:solidFill>
              </a:rPr>
              <a:t>des difficultés liées au sommeil;</a:t>
            </a:r>
          </a:p>
          <a:p>
            <a:pPr marL="0" indent="0" defTabSz="914400" eaLnBrk="0" fontAlgn="base" hangingPunct="0">
              <a:lnSpc>
                <a:spcPct val="100000"/>
              </a:lnSpc>
              <a:spcBef>
                <a:spcPct val="0"/>
              </a:spcBef>
              <a:spcAft>
                <a:spcPct val="0"/>
              </a:spcAft>
              <a:buFontTx/>
              <a:buNone/>
            </a:pPr>
            <a:endParaRPr lang="fr-FR" altLang="fr-FR" sz="1400"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26729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62976" y="535145"/>
            <a:ext cx="7967785" cy="1917700"/>
          </a:xfrm>
        </p:spPr>
        <p:txBody>
          <a:bodyPr/>
          <a:lstStyle/>
          <a:p>
            <a:r>
              <a:rPr lang="fr-FR" dirty="0" smtClean="0"/>
              <a:t>En théorie</a:t>
            </a:r>
            <a:endParaRPr lang="fr-FR" dirty="0"/>
          </a:p>
        </p:txBody>
      </p:sp>
      <p:pic>
        <p:nvPicPr>
          <p:cNvPr id="6" name="Imag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61440" y="535145"/>
            <a:ext cx="1224154" cy="819241"/>
          </a:xfrm>
          <a:prstGeom prst="rect">
            <a:avLst/>
          </a:prstGeom>
        </p:spPr>
      </p:pic>
      <p:sp>
        <p:nvSpPr>
          <p:cNvPr id="7" name="Rectangle 1"/>
          <p:cNvSpPr txBox="1">
            <a:spLocks noChangeArrowheads="1"/>
          </p:cNvSpPr>
          <p:nvPr/>
        </p:nvSpPr>
        <p:spPr bwMode="auto">
          <a:xfrm>
            <a:off x="371191" y="1609366"/>
            <a:ext cx="11334939"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0" fontAlgn="base" hangingPunct="0">
              <a:lnSpc>
                <a:spcPct val="100000"/>
              </a:lnSpc>
              <a:spcBef>
                <a:spcPct val="0"/>
              </a:spcBef>
              <a:spcAft>
                <a:spcPct val="0"/>
              </a:spcAft>
              <a:buFontTx/>
              <a:buNone/>
            </a:pPr>
            <a:r>
              <a:rPr lang="fr-FR" altLang="fr-FR" sz="1600" dirty="0">
                <a:solidFill>
                  <a:schemeClr val="bg1"/>
                </a:solidFill>
              </a:rPr>
              <a:t>Une période d’adaptation est inévitable lors d’une transition vers un nouvel endroit. En plus des défis rencontrés par les jeunes adultes en transition, les étudiants internationaux peuvent vivre un « choc culturel ». </a:t>
            </a:r>
          </a:p>
          <a:p>
            <a:pPr marL="0" indent="0" defTabSz="914400" eaLnBrk="0" fontAlgn="base" hangingPunct="0">
              <a:lnSpc>
                <a:spcPct val="100000"/>
              </a:lnSpc>
              <a:spcBef>
                <a:spcPct val="0"/>
              </a:spcBef>
              <a:spcAft>
                <a:spcPct val="0"/>
              </a:spcAft>
              <a:buFontTx/>
              <a:buNone/>
            </a:pPr>
            <a:r>
              <a:rPr lang="fr-FR" altLang="fr-FR" sz="1600" dirty="0">
                <a:solidFill>
                  <a:schemeClr val="bg1"/>
                </a:solidFill>
              </a:rPr>
              <a:t>Il s’agit pour simplifier de la perte des repères qui résulte du choc de déménager, de se retrouver dans un nouvel environnement et de devoir s’adapter rapidement à un nouvel univers culturel peut générer de l’anxiété et du stress, voire une désorientation psychologique et physique. Pour les étudiants internationaux, l’expérience migratoire est synonyme de grands changements et peut devenir un élément de stress et d’anxiété :</a:t>
            </a:r>
          </a:p>
          <a:p>
            <a:pPr marL="0" indent="0" defTabSz="914400" eaLnBrk="0" fontAlgn="base" hangingPunct="0">
              <a:lnSpc>
                <a:spcPct val="100000"/>
              </a:lnSpc>
              <a:spcBef>
                <a:spcPct val="0"/>
              </a:spcBef>
              <a:spcAft>
                <a:spcPct val="0"/>
              </a:spcAft>
              <a:buFontTx/>
              <a:buNone/>
            </a:pPr>
            <a:r>
              <a:rPr lang="fr-FR" altLang="fr-FR" sz="1600" dirty="0">
                <a:solidFill>
                  <a:schemeClr val="bg1"/>
                </a:solidFill>
              </a:rPr>
              <a:t>le choc culturel est précipité par l’anxiété venant de la perte des symboles familiers d’interaction sociale. Les symptômes du stress culturel sont l’anxiété, le désespoir, l’irritabilité et un désir de se retrouver dans un environnement plus prévisible et gratifiant. Le sentiment exprimé par les étudiants renvoie souvent au « mal du pays », soit un désir de retrouver un environnement familier. </a:t>
            </a:r>
          </a:p>
          <a:p>
            <a:pPr marL="0" indent="0" defTabSz="914400" eaLnBrk="0" fontAlgn="base" hangingPunct="0">
              <a:lnSpc>
                <a:spcPct val="100000"/>
              </a:lnSpc>
              <a:spcBef>
                <a:spcPct val="0"/>
              </a:spcBef>
              <a:spcAft>
                <a:spcPct val="0"/>
              </a:spcAft>
              <a:buFontTx/>
              <a:buNone/>
            </a:pPr>
            <a:endParaRPr lang="fr-FR" altLang="fr-FR" sz="1600" dirty="0" smtClean="0">
              <a:solidFill>
                <a:schemeClr val="bg1"/>
              </a:solidFill>
            </a:endParaRPr>
          </a:p>
          <a:p>
            <a:pPr marL="0" indent="0" defTabSz="914400" eaLnBrk="0" fontAlgn="base" hangingPunct="0">
              <a:lnSpc>
                <a:spcPct val="100000"/>
              </a:lnSpc>
              <a:spcBef>
                <a:spcPct val="0"/>
              </a:spcBef>
              <a:spcAft>
                <a:spcPct val="0"/>
              </a:spcAft>
              <a:buFontTx/>
              <a:buNone/>
            </a:pPr>
            <a:r>
              <a:rPr lang="fr-FR" altLang="fr-FR" sz="1600" dirty="0" smtClean="0">
                <a:solidFill>
                  <a:schemeClr val="bg1"/>
                </a:solidFill>
              </a:rPr>
              <a:t>Attention, ce choc a souvent lieu dans les pays où la culture diffère beaucoup de celle où on a été éduqué. Mais pas uniquement! Quelques fois, les différences sont plus profondes que ce que l’on pensait, le choc est alors plus violent parce qu’on ne s’y est pas préparé.</a:t>
            </a:r>
          </a:p>
          <a:p>
            <a:pPr defTabSz="914400" eaLnBrk="0" fontAlgn="base" hangingPunct="0">
              <a:lnSpc>
                <a:spcPct val="100000"/>
              </a:lnSpc>
              <a:spcBef>
                <a:spcPct val="0"/>
              </a:spcBef>
              <a:spcAft>
                <a:spcPct val="0"/>
              </a:spcAft>
            </a:pPr>
            <a:endParaRPr lang="fr-FR" altLang="fr-FR" sz="1600" dirty="0">
              <a:solidFill>
                <a:schemeClr val="bg1"/>
              </a:solidFill>
            </a:endParaRPr>
          </a:p>
          <a:p>
            <a:pPr marL="0" indent="0" defTabSz="914400" eaLnBrk="0" fontAlgn="base" hangingPunct="0">
              <a:lnSpc>
                <a:spcPct val="100000"/>
              </a:lnSpc>
              <a:spcBef>
                <a:spcPct val="0"/>
              </a:spcBef>
              <a:spcAft>
                <a:spcPct val="0"/>
              </a:spcAft>
              <a:buNone/>
            </a:pPr>
            <a:r>
              <a:rPr lang="fr-FR" altLang="fr-FR" sz="1600" dirty="0" smtClean="0">
                <a:solidFill>
                  <a:schemeClr val="bg1"/>
                </a:solidFill>
              </a:rPr>
              <a:t>Exemples?</a:t>
            </a:r>
          </a:p>
          <a:p>
            <a:pPr marL="0" indent="0" defTabSz="914400" eaLnBrk="0" fontAlgn="base" hangingPunct="0">
              <a:lnSpc>
                <a:spcPct val="100000"/>
              </a:lnSpc>
              <a:spcBef>
                <a:spcPct val="0"/>
              </a:spcBef>
              <a:spcAft>
                <a:spcPct val="0"/>
              </a:spcAft>
              <a:buFontTx/>
              <a:buNone/>
            </a:pPr>
            <a:endParaRPr lang="fr-FR" altLang="fr-FR" sz="1400" dirty="0" smtClean="0">
              <a:solidFill>
                <a:schemeClr val="bg1"/>
              </a:solidFill>
            </a:endParaRPr>
          </a:p>
          <a:p>
            <a:pPr marL="0" indent="0" defTabSz="914400" eaLnBrk="0" fontAlgn="base" hangingPunct="0">
              <a:lnSpc>
                <a:spcPct val="100000"/>
              </a:lnSpc>
              <a:spcBef>
                <a:spcPct val="0"/>
              </a:spcBef>
              <a:spcAft>
                <a:spcPct val="0"/>
              </a:spcAft>
              <a:buFontTx/>
              <a:buNone/>
            </a:pPr>
            <a:endParaRPr lang="fr-FR" altLang="fr-FR" sz="1400" dirty="0" smtClean="0">
              <a:solidFill>
                <a:schemeClr val="bg1"/>
              </a:solidFill>
            </a:endParaRPr>
          </a:p>
          <a:p>
            <a:pPr marL="0" indent="0" defTabSz="914400" eaLnBrk="0" fontAlgn="base" hangingPunct="0">
              <a:lnSpc>
                <a:spcPct val="100000"/>
              </a:lnSpc>
              <a:spcBef>
                <a:spcPct val="0"/>
              </a:spcBef>
              <a:spcAft>
                <a:spcPct val="0"/>
              </a:spcAft>
              <a:buFontTx/>
              <a:buNone/>
            </a:pPr>
            <a:endParaRPr lang="fr-FR" altLang="fr-FR" sz="1400"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133834585"/>
      </p:ext>
    </p:extLst>
  </p:cSld>
  <p:clrMapOvr>
    <a:masterClrMapping/>
  </p:clrMapOvr>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9223</TotalTime>
  <Words>499</Words>
  <Application>Microsoft Office PowerPoint</Application>
  <PresentationFormat>Grand écran</PresentationFormat>
  <Paragraphs>55</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Lato</vt:lpstr>
      <vt:lpstr>Montserrat</vt:lpstr>
      <vt:lpstr>Verdana</vt:lpstr>
      <vt:lpstr>Wingdings</vt:lpstr>
      <vt:lpstr>Office Theme</vt:lpstr>
      <vt:lpstr>Présentation PowerPoint</vt:lpstr>
      <vt:lpstr>Présentation PowerPoint</vt:lpstr>
      <vt:lpstr>SOMMAIRE</vt:lpstr>
      <vt:lpstr>Présentation PowerPoint</vt:lpstr>
      <vt:lpstr>Présentation PowerPoint</vt:lpstr>
      <vt:lpstr>Présentation PowerPoint</vt:lpstr>
      <vt:lpstr>CHOC CULTREL</vt:lpstr>
      <vt:lpstr>KESAKO?</vt:lpstr>
      <vt:lpstr>En théorie</vt:lpstr>
      <vt:lpstr>Présentation PowerPoint</vt:lpstr>
      <vt:lpstr>Présentation PowerPoint</vt:lpstr>
      <vt:lpstr>Avant de partir….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ELODIE QUEFFELEC TAPIA</cp:lastModifiedBy>
  <cp:revision>1117</cp:revision>
  <dcterms:created xsi:type="dcterms:W3CDTF">2017-02-21T04:29:22Z</dcterms:created>
  <dcterms:modified xsi:type="dcterms:W3CDTF">2021-09-20T14:42:49Z</dcterms:modified>
</cp:coreProperties>
</file>