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47" r:id="rId2"/>
    <p:sldId id="446" r:id="rId3"/>
    <p:sldId id="448" r:id="rId4"/>
    <p:sldId id="463" r:id="rId5"/>
    <p:sldId id="474" r:id="rId6"/>
    <p:sldId id="283" r:id="rId7"/>
    <p:sldId id="451" r:id="rId8"/>
    <p:sldId id="467" r:id="rId9"/>
    <p:sldId id="468" r:id="rId10"/>
    <p:sldId id="466" r:id="rId11"/>
    <p:sldId id="478" r:id="rId12"/>
    <p:sldId id="476" r:id="rId13"/>
    <p:sldId id="475" r:id="rId14"/>
    <p:sldId id="458" r:id="rId15"/>
    <p:sldId id="470" r:id="rId16"/>
    <p:sldId id="469" r:id="rId17"/>
    <p:sldId id="471" r:id="rId18"/>
    <p:sldId id="473" r:id="rId19"/>
    <p:sldId id="472" r:id="rId20"/>
    <p:sldId id="477" r:id="rId21"/>
    <p:sldId id="479" r:id="rId22"/>
    <p:sldId id="45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128"/>
    <a:srgbClr val="E74610"/>
    <a:srgbClr val="F6E2D8"/>
    <a:srgbClr val="FFFF99"/>
    <a:srgbClr val="202C41"/>
    <a:srgbClr val="E4E4E4"/>
    <a:srgbClr val="FFFFFF"/>
    <a:srgbClr val="F7E3D8"/>
    <a:srgbClr val="3B3A57"/>
    <a:srgbClr val="686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9" autoAdjust="0"/>
    <p:restoredTop sz="84000" autoAdjust="0"/>
  </p:normalViewPr>
  <p:slideViewPr>
    <p:cSldViewPr snapToGrid="0">
      <p:cViewPr varScale="1">
        <p:scale>
          <a:sx n="97" d="100"/>
          <a:sy n="97" d="100"/>
        </p:scale>
        <p:origin x="1296" y="72"/>
      </p:cViewPr>
      <p:guideLst/>
    </p:cSldViewPr>
  </p:slid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BB896-AFEA-477B-B06E-9FB596DEA96C}"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fr-FR"/>
        </a:p>
      </dgm:t>
    </dgm:pt>
    <dgm:pt modelId="{4775C1B1-7947-42CE-9100-4F7E588A5509}">
      <dgm:prSet phldrT="[Texte]"/>
      <dgm:spPr/>
      <dgm:t>
        <a:bodyPr/>
        <a:lstStyle/>
        <a:p>
          <a:r>
            <a:rPr lang="fr-FR" b="1" dirty="0" smtClean="0">
              <a:solidFill>
                <a:srgbClr val="FFC000"/>
              </a:solidFill>
            </a:rPr>
            <a:t>Préparation en amont</a:t>
          </a:r>
          <a:endParaRPr lang="fr-FR" b="1" dirty="0">
            <a:solidFill>
              <a:srgbClr val="FFC000"/>
            </a:solidFill>
          </a:endParaRPr>
        </a:p>
      </dgm:t>
    </dgm:pt>
    <dgm:pt modelId="{655A29A1-2B8F-427B-94D3-AAAD0D38A46A}" type="parTrans" cxnId="{06B36DF2-4658-4B73-A5D7-BAB595833B0B}">
      <dgm:prSet/>
      <dgm:spPr/>
      <dgm:t>
        <a:bodyPr/>
        <a:lstStyle/>
        <a:p>
          <a:endParaRPr lang="fr-FR"/>
        </a:p>
      </dgm:t>
    </dgm:pt>
    <dgm:pt modelId="{28A27E76-C302-46E3-AEFD-D483F3B62BDC}" type="sibTrans" cxnId="{06B36DF2-4658-4B73-A5D7-BAB595833B0B}">
      <dgm:prSet/>
      <dgm:spPr/>
      <dgm:t>
        <a:bodyPr/>
        <a:lstStyle/>
        <a:p>
          <a:endParaRPr lang="fr-FR"/>
        </a:p>
      </dgm:t>
    </dgm:pt>
    <dgm:pt modelId="{DD7FD943-E135-49FD-88CE-DB7BCADAC686}">
      <dgm:prSet phldrT="[Texte]"/>
      <dgm:spPr/>
      <dgm:t>
        <a:bodyPr/>
        <a:lstStyle/>
        <a:p>
          <a:r>
            <a:rPr lang="en-US" b="1" dirty="0" smtClean="0">
              <a:solidFill>
                <a:schemeClr val="bg1"/>
              </a:solidFill>
              <a:latin typeface="Montserrat-Bold"/>
              <a:ea typeface="+mj-ea"/>
              <a:cs typeface="Montserrat-Bold"/>
            </a:rPr>
            <a:t>Un an de preparation au préalable</a:t>
          </a:r>
          <a:br>
            <a:rPr lang="en-US" b="1" dirty="0" smtClean="0">
              <a:solidFill>
                <a:schemeClr val="bg1"/>
              </a:solidFill>
              <a:latin typeface="Montserrat-Bold"/>
              <a:ea typeface="+mj-ea"/>
              <a:cs typeface="Montserrat-Bold"/>
            </a:rPr>
          </a:br>
          <a:endParaRPr lang="fr-FR" b="1" dirty="0">
            <a:solidFill>
              <a:schemeClr val="bg1"/>
            </a:solidFill>
          </a:endParaRPr>
        </a:p>
      </dgm:t>
    </dgm:pt>
    <dgm:pt modelId="{81C3B632-9481-426D-BDB9-E52186050EDF}" type="parTrans" cxnId="{9E0C016A-375E-4ADB-BBD2-48C634347A97}">
      <dgm:prSet/>
      <dgm:spPr/>
      <dgm:t>
        <a:bodyPr/>
        <a:lstStyle/>
        <a:p>
          <a:endParaRPr lang="fr-FR"/>
        </a:p>
      </dgm:t>
    </dgm:pt>
    <dgm:pt modelId="{4A9FD564-D09B-463B-9A09-176286508B3C}" type="sibTrans" cxnId="{9E0C016A-375E-4ADB-BBD2-48C634347A97}">
      <dgm:prSet/>
      <dgm:spPr/>
      <dgm:t>
        <a:bodyPr/>
        <a:lstStyle/>
        <a:p>
          <a:endParaRPr lang="fr-FR"/>
        </a:p>
      </dgm:t>
    </dgm:pt>
    <dgm:pt modelId="{035A4AFE-4B85-4DA3-A58D-F9796A2ACFE1}">
      <dgm:prSet phldrT="[Texte]"/>
      <dgm:spPr/>
      <dgm:t>
        <a:bodyPr/>
        <a:lstStyle/>
        <a:p>
          <a:r>
            <a:rPr lang="fr-FR" b="1" dirty="0" smtClean="0">
              <a:solidFill>
                <a:srgbClr val="FFC000"/>
              </a:solidFill>
            </a:rPr>
            <a:t>Validation pédagogique</a:t>
          </a:r>
          <a:endParaRPr lang="fr-FR" b="1" dirty="0">
            <a:solidFill>
              <a:srgbClr val="FFC000"/>
            </a:solidFill>
          </a:endParaRPr>
        </a:p>
      </dgm:t>
    </dgm:pt>
    <dgm:pt modelId="{88B4C4DD-1A04-4CC7-958A-A5EC77FD2B6D}" type="parTrans" cxnId="{B973F50D-C730-4BE2-B3CE-0583384D72AD}">
      <dgm:prSet/>
      <dgm:spPr/>
      <dgm:t>
        <a:bodyPr/>
        <a:lstStyle/>
        <a:p>
          <a:endParaRPr lang="fr-FR"/>
        </a:p>
      </dgm:t>
    </dgm:pt>
    <dgm:pt modelId="{B4AD42C2-8345-49EF-B568-B20C9B241E2E}" type="sibTrans" cxnId="{B973F50D-C730-4BE2-B3CE-0583384D72AD}">
      <dgm:prSet/>
      <dgm:spPr/>
      <dgm:t>
        <a:bodyPr/>
        <a:lstStyle/>
        <a:p>
          <a:endParaRPr lang="fr-FR"/>
        </a:p>
      </dgm:t>
    </dgm:pt>
    <dgm:pt modelId="{96577B31-CADF-433A-AC77-7FBA14618C5A}">
      <dgm:prSet phldrT="[Texte]"/>
      <dgm:spPr/>
      <dgm:t>
        <a:bodyPr/>
        <a:lstStyle/>
        <a:p>
          <a:r>
            <a:rPr lang="fr-FR" b="1" dirty="0" smtClean="0"/>
            <a:t>Vœux</a:t>
          </a:r>
          <a:r>
            <a:rPr lang="fr-FR" dirty="0" smtClean="0"/>
            <a:t> de mobilité qui doivent être fait </a:t>
          </a:r>
          <a:r>
            <a:rPr lang="fr-FR" b="1" dirty="0" smtClean="0"/>
            <a:t>au regard de vos projets</a:t>
          </a:r>
          <a:r>
            <a:rPr lang="fr-FR" dirty="0" smtClean="0"/>
            <a:t> de poursuites d’études ou projets professionnels</a:t>
          </a:r>
          <a:endParaRPr lang="fr-FR" b="1" dirty="0"/>
        </a:p>
      </dgm:t>
    </dgm:pt>
    <dgm:pt modelId="{90B06E6A-85A4-4142-A010-9C7ACE7DA011}" type="parTrans" cxnId="{E52DB2F7-CA0D-4D28-B9D5-541015D172AD}">
      <dgm:prSet/>
      <dgm:spPr/>
      <dgm:t>
        <a:bodyPr/>
        <a:lstStyle/>
        <a:p>
          <a:endParaRPr lang="fr-FR"/>
        </a:p>
      </dgm:t>
    </dgm:pt>
    <dgm:pt modelId="{F460F453-6D4A-47D1-B03C-9AB3331F79BC}" type="sibTrans" cxnId="{E52DB2F7-CA0D-4D28-B9D5-541015D172AD}">
      <dgm:prSet/>
      <dgm:spPr/>
      <dgm:t>
        <a:bodyPr/>
        <a:lstStyle/>
        <a:p>
          <a:endParaRPr lang="fr-FR"/>
        </a:p>
      </dgm:t>
    </dgm:pt>
    <dgm:pt modelId="{2E7F189D-1554-4BA6-B3CB-767ADF8E9203}">
      <dgm:prSet phldrT="[Texte]"/>
      <dgm:spPr/>
      <dgm:t>
        <a:bodyPr/>
        <a:lstStyle/>
        <a:p>
          <a:r>
            <a:rPr lang="fr-FR" b="1" dirty="0" smtClean="0">
              <a:solidFill>
                <a:srgbClr val="FFC000"/>
              </a:solidFill>
            </a:rPr>
            <a:t>Choix des </a:t>
          </a:r>
          <a:r>
            <a:rPr lang="fr-FR" b="1" dirty="0" err="1" smtClean="0">
              <a:solidFill>
                <a:srgbClr val="FFC000"/>
              </a:solidFill>
            </a:rPr>
            <a:t>voeux</a:t>
          </a:r>
          <a:endParaRPr lang="fr-FR" b="1" dirty="0">
            <a:solidFill>
              <a:srgbClr val="FFC000"/>
            </a:solidFill>
          </a:endParaRPr>
        </a:p>
      </dgm:t>
    </dgm:pt>
    <dgm:pt modelId="{0BF596D7-C71C-49D8-B135-C2E121D66485}" type="parTrans" cxnId="{151D3F55-3E25-44F6-87B5-FA70A16E2DAC}">
      <dgm:prSet/>
      <dgm:spPr/>
      <dgm:t>
        <a:bodyPr/>
        <a:lstStyle/>
        <a:p>
          <a:endParaRPr lang="fr-FR"/>
        </a:p>
      </dgm:t>
    </dgm:pt>
    <dgm:pt modelId="{00614F1D-ABDA-4F99-ADF7-B90256BE56D1}" type="sibTrans" cxnId="{151D3F55-3E25-44F6-87B5-FA70A16E2DAC}">
      <dgm:prSet/>
      <dgm:spPr/>
      <dgm:t>
        <a:bodyPr/>
        <a:lstStyle/>
        <a:p>
          <a:endParaRPr lang="fr-FR"/>
        </a:p>
      </dgm:t>
    </dgm:pt>
    <dgm:pt modelId="{6F35B7AF-C4FE-4981-B2F4-7E26E2F1B752}">
      <dgm:prSet phldrT="[Texte]"/>
      <dgm:spPr/>
      <dgm:t>
        <a:bodyPr/>
        <a:lstStyle/>
        <a:p>
          <a:r>
            <a:rPr lang="fr-FR" dirty="0" smtClean="0"/>
            <a:t>Chaque </a:t>
          </a:r>
          <a:r>
            <a:rPr lang="fr-FR" b="1" dirty="0" smtClean="0"/>
            <a:t>vœu</a:t>
          </a:r>
          <a:r>
            <a:rPr lang="fr-FR" dirty="0" smtClean="0"/>
            <a:t> doit être </a:t>
          </a:r>
          <a:r>
            <a:rPr lang="fr-FR" b="1" dirty="0" smtClean="0"/>
            <a:t>motivé</a:t>
          </a:r>
          <a:r>
            <a:rPr lang="fr-FR" dirty="0" smtClean="0"/>
            <a:t>, et correspondre à une véritable envie de départ. </a:t>
          </a:r>
          <a:br>
            <a:rPr lang="fr-FR" dirty="0" smtClean="0"/>
          </a:br>
          <a:endParaRPr lang="fr-FR" b="1" dirty="0"/>
        </a:p>
      </dgm:t>
    </dgm:pt>
    <dgm:pt modelId="{CA1A9B48-9A3B-4EB1-B879-D45549EEBB42}" type="parTrans" cxnId="{E44BD9B2-7750-4EC5-8E80-233721304C4F}">
      <dgm:prSet/>
      <dgm:spPr/>
      <dgm:t>
        <a:bodyPr/>
        <a:lstStyle/>
        <a:p>
          <a:endParaRPr lang="fr-FR"/>
        </a:p>
      </dgm:t>
    </dgm:pt>
    <dgm:pt modelId="{23865F0B-A9D5-4274-A93D-72B3573CBABB}" type="sibTrans" cxnId="{E44BD9B2-7750-4EC5-8E80-233721304C4F}">
      <dgm:prSet/>
      <dgm:spPr/>
      <dgm:t>
        <a:bodyPr/>
        <a:lstStyle/>
        <a:p>
          <a:endParaRPr lang="fr-FR"/>
        </a:p>
      </dgm:t>
    </dgm:pt>
    <dgm:pt modelId="{6EAC82BB-29BE-426F-B0A5-5AB82E43241A}">
      <dgm:prSet phldrT="[Texte]"/>
      <dgm:spPr/>
      <dgm:t>
        <a:bodyPr/>
        <a:lstStyle/>
        <a:p>
          <a:r>
            <a:rPr lang="fr-FR" dirty="0" smtClean="0"/>
            <a:t>Vous devez </a:t>
          </a:r>
          <a:r>
            <a:rPr lang="fr-FR" b="1" dirty="0" smtClean="0"/>
            <a:t>respecter</a:t>
          </a:r>
          <a:r>
            <a:rPr lang="fr-FR" dirty="0" smtClean="0"/>
            <a:t> les </a:t>
          </a:r>
          <a:r>
            <a:rPr lang="fr-FR" b="1" dirty="0" smtClean="0"/>
            <a:t>dates</a:t>
          </a:r>
          <a:r>
            <a:rPr lang="fr-FR" dirty="0" smtClean="0"/>
            <a:t>, </a:t>
          </a:r>
          <a:r>
            <a:rPr lang="fr-FR" b="1" dirty="0" smtClean="0"/>
            <a:t>délais</a:t>
          </a:r>
          <a:r>
            <a:rPr lang="fr-FR" dirty="0" smtClean="0"/>
            <a:t> et documents demandés</a:t>
          </a:r>
          <a:br>
            <a:rPr lang="fr-FR" dirty="0" smtClean="0"/>
          </a:br>
          <a:endParaRPr lang="fr-FR" b="1" dirty="0"/>
        </a:p>
      </dgm:t>
    </dgm:pt>
    <dgm:pt modelId="{54555A56-9F24-4D01-8A7C-9A7A77A44F3D}" type="parTrans" cxnId="{FC1428B0-A341-49A2-97C0-04A7F1B5715B}">
      <dgm:prSet/>
      <dgm:spPr/>
      <dgm:t>
        <a:bodyPr/>
        <a:lstStyle/>
        <a:p>
          <a:endParaRPr lang="fr-FR"/>
        </a:p>
      </dgm:t>
    </dgm:pt>
    <dgm:pt modelId="{AE6A694A-C9E7-4088-B2A4-40955AEC0288}" type="sibTrans" cxnId="{FC1428B0-A341-49A2-97C0-04A7F1B5715B}">
      <dgm:prSet/>
      <dgm:spPr/>
      <dgm:t>
        <a:bodyPr/>
        <a:lstStyle/>
        <a:p>
          <a:endParaRPr lang="fr-FR"/>
        </a:p>
      </dgm:t>
    </dgm:pt>
    <dgm:pt modelId="{A5FE623E-8664-49D2-9C91-6E6D233DC1C9}">
      <dgm:prSet phldrT="[Texte]"/>
      <dgm:spPr/>
      <dgm:t>
        <a:bodyPr/>
        <a:lstStyle/>
        <a:p>
          <a:r>
            <a:rPr lang="fr-FR" b="1" dirty="0" smtClean="0"/>
            <a:t>Autonomie dans la candidature</a:t>
          </a:r>
          <a:endParaRPr lang="fr-FR" b="1" dirty="0"/>
        </a:p>
      </dgm:t>
    </dgm:pt>
    <dgm:pt modelId="{120A479A-088C-4E1A-821C-1D533FE93D5C}" type="parTrans" cxnId="{FFF7A50B-1460-45CC-B60C-77165972F608}">
      <dgm:prSet/>
      <dgm:spPr/>
      <dgm:t>
        <a:bodyPr/>
        <a:lstStyle/>
        <a:p>
          <a:endParaRPr lang="fr-FR"/>
        </a:p>
      </dgm:t>
    </dgm:pt>
    <dgm:pt modelId="{50606FEE-6CE1-4C61-9246-10926680CF09}" type="sibTrans" cxnId="{FFF7A50B-1460-45CC-B60C-77165972F608}">
      <dgm:prSet/>
      <dgm:spPr/>
      <dgm:t>
        <a:bodyPr/>
        <a:lstStyle/>
        <a:p>
          <a:endParaRPr lang="fr-FR"/>
        </a:p>
      </dgm:t>
    </dgm:pt>
    <dgm:pt modelId="{0F76F468-F642-49BF-82E0-DB17CD4DF03D}">
      <dgm:prSet phldrT="[Texte]"/>
      <dgm:spPr/>
      <dgm:t>
        <a:bodyPr/>
        <a:lstStyle/>
        <a:p>
          <a:r>
            <a:rPr lang="fr-FR" dirty="0" smtClean="0"/>
            <a:t>Toute </a:t>
          </a:r>
          <a:r>
            <a:rPr lang="fr-FR" b="1" dirty="0" smtClean="0"/>
            <a:t>candidature incomplète</a:t>
          </a:r>
          <a:r>
            <a:rPr lang="fr-FR" dirty="0" smtClean="0"/>
            <a:t> sera automatiquement </a:t>
          </a:r>
          <a:r>
            <a:rPr lang="fr-FR" b="1" dirty="0" smtClean="0"/>
            <a:t>éliminée</a:t>
          </a:r>
          <a:endParaRPr lang="fr-FR" b="1" dirty="0"/>
        </a:p>
      </dgm:t>
    </dgm:pt>
    <dgm:pt modelId="{592AE114-DE3F-4A74-9055-5CC29B158162}" type="parTrans" cxnId="{596F6E3B-491B-4F9E-887A-45D437AF772A}">
      <dgm:prSet/>
      <dgm:spPr/>
      <dgm:t>
        <a:bodyPr/>
        <a:lstStyle/>
        <a:p>
          <a:endParaRPr lang="fr-FR"/>
        </a:p>
      </dgm:t>
    </dgm:pt>
    <dgm:pt modelId="{E14ACDDE-CF2C-49E8-950A-67E7290F191D}" type="sibTrans" cxnId="{596F6E3B-491B-4F9E-887A-45D437AF772A}">
      <dgm:prSet/>
      <dgm:spPr/>
      <dgm:t>
        <a:bodyPr/>
        <a:lstStyle/>
        <a:p>
          <a:endParaRPr lang="fr-FR"/>
        </a:p>
      </dgm:t>
    </dgm:pt>
    <dgm:pt modelId="{4DB2BA9B-0C2F-424C-8BF6-474CE558D7BF}">
      <dgm:prSet phldrT="[Texte]"/>
      <dgm:spPr/>
      <dgm:t>
        <a:bodyPr/>
        <a:lstStyle/>
        <a:p>
          <a:endParaRPr lang="fr-FR" b="1" dirty="0"/>
        </a:p>
      </dgm:t>
    </dgm:pt>
    <dgm:pt modelId="{68EE89A9-31D4-4A7C-A338-53CA289666E4}" type="parTrans" cxnId="{79ED37AF-54D0-41A5-BCD3-A4A42B0DDF7F}">
      <dgm:prSet/>
      <dgm:spPr/>
      <dgm:t>
        <a:bodyPr/>
        <a:lstStyle/>
        <a:p>
          <a:endParaRPr lang="fr-FR"/>
        </a:p>
      </dgm:t>
    </dgm:pt>
    <dgm:pt modelId="{A95417E8-B4BA-4D28-AA9D-29D7A3CFA520}" type="sibTrans" cxnId="{79ED37AF-54D0-41A5-BCD3-A4A42B0DDF7F}">
      <dgm:prSet/>
      <dgm:spPr/>
      <dgm:t>
        <a:bodyPr/>
        <a:lstStyle/>
        <a:p>
          <a:endParaRPr lang="fr-FR"/>
        </a:p>
      </dgm:t>
    </dgm:pt>
    <dgm:pt modelId="{BBF541E3-E2BF-45CE-BDB5-1AD6411603FE}">
      <dgm:prSet phldrT="[Texte]"/>
      <dgm:spPr/>
      <dgm:t>
        <a:bodyPr/>
        <a:lstStyle/>
        <a:p>
          <a:r>
            <a:rPr lang="fr-FR" b="1" dirty="0" smtClean="0"/>
            <a:t>Anticipation des demandes de documents </a:t>
          </a:r>
          <a:r>
            <a:rPr lang="fr-FR" b="0" dirty="0" smtClean="0"/>
            <a:t>(passeport, tests de langue, relevés de notes, assurances…)</a:t>
          </a:r>
          <a:endParaRPr lang="fr-FR" b="0" dirty="0"/>
        </a:p>
      </dgm:t>
    </dgm:pt>
    <dgm:pt modelId="{5673B728-7BCF-4AAF-8839-C7C6A0BBBE27}" type="parTrans" cxnId="{4A7660BB-130B-43F9-98BD-0BF5E6373010}">
      <dgm:prSet/>
      <dgm:spPr/>
      <dgm:t>
        <a:bodyPr/>
        <a:lstStyle/>
        <a:p>
          <a:endParaRPr lang="fr-FR"/>
        </a:p>
      </dgm:t>
    </dgm:pt>
    <dgm:pt modelId="{3E783328-2836-4E4F-BD70-9144E5C9854B}" type="sibTrans" cxnId="{4A7660BB-130B-43F9-98BD-0BF5E6373010}">
      <dgm:prSet/>
      <dgm:spPr/>
      <dgm:t>
        <a:bodyPr/>
        <a:lstStyle/>
        <a:p>
          <a:endParaRPr lang="fr-FR"/>
        </a:p>
      </dgm:t>
    </dgm:pt>
    <dgm:pt modelId="{1D3058AA-E6F6-4AB6-923F-8C74C51DDEA2}">
      <dgm:prSet phldrT="[Texte]"/>
      <dgm:spPr/>
      <dgm:t>
        <a:bodyPr/>
        <a:lstStyle/>
        <a:p>
          <a:endParaRPr lang="fr-FR" b="1" dirty="0"/>
        </a:p>
      </dgm:t>
    </dgm:pt>
    <dgm:pt modelId="{59A3A5C3-561F-45CD-BDEE-9972DC096F42}" type="parTrans" cxnId="{AB49E115-8A45-446E-AAB6-D08EB9BBEB61}">
      <dgm:prSet/>
      <dgm:spPr/>
      <dgm:t>
        <a:bodyPr/>
        <a:lstStyle/>
        <a:p>
          <a:endParaRPr lang="fr-FR"/>
        </a:p>
      </dgm:t>
    </dgm:pt>
    <dgm:pt modelId="{24C45726-4962-48FB-9B06-54AE5302517E}" type="sibTrans" cxnId="{AB49E115-8A45-446E-AAB6-D08EB9BBEB61}">
      <dgm:prSet/>
      <dgm:spPr/>
      <dgm:t>
        <a:bodyPr/>
        <a:lstStyle/>
        <a:p>
          <a:endParaRPr lang="fr-FR"/>
        </a:p>
      </dgm:t>
    </dgm:pt>
    <dgm:pt modelId="{1C611AC5-9C65-4875-B643-03EA20B4BE3E}">
      <dgm:prSet phldrT="[Texte]"/>
      <dgm:spPr/>
      <dgm:t>
        <a:bodyPr/>
        <a:lstStyle/>
        <a:p>
          <a:r>
            <a:rPr lang="fr-FR" b="1" dirty="0" smtClean="0"/>
            <a:t>Destinations validées avec votre équipe pédagogique</a:t>
          </a:r>
          <a:endParaRPr lang="fr-FR" b="1" dirty="0"/>
        </a:p>
      </dgm:t>
    </dgm:pt>
    <dgm:pt modelId="{1A87D5FC-477F-48B4-A4B0-D2A502172753}" type="parTrans" cxnId="{BCB62E2A-618F-4F03-AEBB-C665D5DFF2E6}">
      <dgm:prSet/>
      <dgm:spPr/>
      <dgm:t>
        <a:bodyPr/>
        <a:lstStyle/>
        <a:p>
          <a:endParaRPr lang="fr-FR"/>
        </a:p>
      </dgm:t>
    </dgm:pt>
    <dgm:pt modelId="{90871B4E-ABDF-4103-AE83-B38CD2D8EFAF}" type="sibTrans" cxnId="{BCB62E2A-618F-4F03-AEBB-C665D5DFF2E6}">
      <dgm:prSet/>
      <dgm:spPr/>
      <dgm:t>
        <a:bodyPr/>
        <a:lstStyle/>
        <a:p>
          <a:endParaRPr lang="fr-FR"/>
        </a:p>
      </dgm:t>
    </dgm:pt>
    <dgm:pt modelId="{7FDB69F8-E284-40C7-B651-73E3E42F0322}">
      <dgm:prSet phldrT="[Texte]"/>
      <dgm:spPr/>
      <dgm:t>
        <a:bodyPr/>
        <a:lstStyle/>
        <a:p>
          <a:endParaRPr lang="fr-FR" b="1" dirty="0"/>
        </a:p>
      </dgm:t>
    </dgm:pt>
    <dgm:pt modelId="{170F2F07-2BD0-4FA8-A113-D8E658967F1B}" type="parTrans" cxnId="{DDBA6311-58BF-46E6-8270-92E899FEBAD1}">
      <dgm:prSet/>
      <dgm:spPr/>
      <dgm:t>
        <a:bodyPr/>
        <a:lstStyle/>
        <a:p>
          <a:endParaRPr lang="fr-FR"/>
        </a:p>
      </dgm:t>
    </dgm:pt>
    <dgm:pt modelId="{E477BB2C-D70F-4457-A4E2-461FD2D09EA0}" type="sibTrans" cxnId="{DDBA6311-58BF-46E6-8270-92E899FEBAD1}">
      <dgm:prSet/>
      <dgm:spPr/>
      <dgm:t>
        <a:bodyPr/>
        <a:lstStyle/>
        <a:p>
          <a:endParaRPr lang="fr-FR"/>
        </a:p>
      </dgm:t>
    </dgm:pt>
    <dgm:pt modelId="{9CDAA6F4-EBA8-4151-9E3D-0FB3C8DABD25}">
      <dgm:prSet phldrT="[Texte]"/>
      <dgm:spPr/>
      <dgm:t>
        <a:bodyPr/>
        <a:lstStyle/>
        <a:p>
          <a:r>
            <a:rPr lang="fr-FR" dirty="0" smtClean="0"/>
            <a:t>Si vous faites 6 vœux, et que vous n’êtes pris que sur votre 6</a:t>
          </a:r>
          <a:r>
            <a:rPr lang="fr-FR" baseline="30000" dirty="0" smtClean="0"/>
            <a:t>e</a:t>
          </a:r>
          <a:r>
            <a:rPr lang="fr-FR" dirty="0" smtClean="0"/>
            <a:t> vœux, </a:t>
          </a:r>
          <a:r>
            <a:rPr lang="fr-FR" b="1" dirty="0" smtClean="0"/>
            <a:t>vous vous engagez à partir sur cette destination avec autant de sérieux que sur votre 1</a:t>
          </a:r>
          <a:r>
            <a:rPr lang="fr-FR" b="1" baseline="30000" dirty="0" smtClean="0"/>
            <a:t>er</a:t>
          </a:r>
          <a:r>
            <a:rPr lang="fr-FR" b="1" dirty="0" smtClean="0"/>
            <a:t> vœu. </a:t>
          </a:r>
          <a:br>
            <a:rPr lang="fr-FR" b="1" dirty="0" smtClean="0"/>
          </a:br>
          <a:endParaRPr lang="fr-FR" b="1" dirty="0"/>
        </a:p>
      </dgm:t>
    </dgm:pt>
    <dgm:pt modelId="{B72B6AE0-11F4-4F85-B3E5-EB71D8E9753E}" type="parTrans" cxnId="{B7F63405-B6E8-46CC-B2AF-C0D5005D304A}">
      <dgm:prSet/>
      <dgm:spPr/>
      <dgm:t>
        <a:bodyPr/>
        <a:lstStyle/>
        <a:p>
          <a:endParaRPr lang="fr-FR"/>
        </a:p>
      </dgm:t>
    </dgm:pt>
    <dgm:pt modelId="{C88B700E-636A-44CA-BC2C-1194DA9562A6}" type="sibTrans" cxnId="{B7F63405-B6E8-46CC-B2AF-C0D5005D304A}">
      <dgm:prSet/>
      <dgm:spPr/>
      <dgm:t>
        <a:bodyPr/>
        <a:lstStyle/>
        <a:p>
          <a:endParaRPr lang="fr-FR"/>
        </a:p>
      </dgm:t>
    </dgm:pt>
    <dgm:pt modelId="{D1B843CF-35DC-4E92-9796-BCC301041BEF}">
      <dgm:prSet phldrT="[Texte]"/>
      <dgm:spPr/>
      <dgm:t>
        <a:bodyPr/>
        <a:lstStyle/>
        <a:p>
          <a:r>
            <a:rPr lang="fr-FR" dirty="0" smtClean="0"/>
            <a:t>Rien ne vous oblige à faire 6 vœux. </a:t>
          </a:r>
          <a:r>
            <a:rPr lang="en-US" b="1" dirty="0" smtClean="0">
              <a:solidFill>
                <a:schemeClr val="tx1">
                  <a:lumMod val="95000"/>
                  <a:lumOff val="5000"/>
                </a:schemeClr>
              </a:solidFill>
              <a:latin typeface="Montserrat-Bold"/>
              <a:ea typeface="+mj-ea"/>
              <a:cs typeface="Montserrat-Bold"/>
            </a:rPr>
            <a:t/>
          </a:r>
          <a:br>
            <a:rPr lang="en-US" b="1" dirty="0" smtClean="0">
              <a:solidFill>
                <a:schemeClr val="tx1">
                  <a:lumMod val="95000"/>
                  <a:lumOff val="5000"/>
                </a:schemeClr>
              </a:solidFill>
              <a:latin typeface="Montserrat-Bold"/>
              <a:ea typeface="+mj-ea"/>
              <a:cs typeface="Montserrat-Bold"/>
            </a:rPr>
          </a:br>
          <a:endParaRPr lang="fr-FR" b="1" dirty="0"/>
        </a:p>
      </dgm:t>
    </dgm:pt>
    <dgm:pt modelId="{06E77732-DB78-40C9-8B8A-DA56C37B1098}" type="parTrans" cxnId="{C5C780C2-4F84-4B54-BE90-1A3234E345DF}">
      <dgm:prSet/>
      <dgm:spPr/>
      <dgm:t>
        <a:bodyPr/>
        <a:lstStyle/>
        <a:p>
          <a:endParaRPr lang="fr-FR"/>
        </a:p>
      </dgm:t>
    </dgm:pt>
    <dgm:pt modelId="{CF736873-D10F-4E2D-B748-10376175C73C}" type="sibTrans" cxnId="{C5C780C2-4F84-4B54-BE90-1A3234E345DF}">
      <dgm:prSet/>
      <dgm:spPr/>
      <dgm:t>
        <a:bodyPr/>
        <a:lstStyle/>
        <a:p>
          <a:endParaRPr lang="fr-FR"/>
        </a:p>
      </dgm:t>
    </dgm:pt>
    <dgm:pt modelId="{5DA4452F-1894-49FC-B03F-7154735CE537}">
      <dgm:prSet phldrT="[Texte]"/>
      <dgm:spPr/>
      <dgm:t>
        <a:bodyPr/>
        <a:lstStyle/>
        <a:p>
          <a:r>
            <a:rPr lang="fr-FR" b="1" dirty="0" smtClean="0"/>
            <a:t>Un seul vœu sera attribué à l’étudiant</a:t>
          </a:r>
          <a:endParaRPr lang="fr-FR" b="1" dirty="0"/>
        </a:p>
      </dgm:t>
    </dgm:pt>
    <dgm:pt modelId="{D58EB35C-EC0A-44DC-B105-FADEF0AD0872}" type="parTrans" cxnId="{F8EF4843-C47D-4318-ACC2-828DCAC99A54}">
      <dgm:prSet/>
      <dgm:spPr/>
      <dgm:t>
        <a:bodyPr/>
        <a:lstStyle/>
        <a:p>
          <a:endParaRPr lang="fr-FR"/>
        </a:p>
      </dgm:t>
    </dgm:pt>
    <dgm:pt modelId="{DCC2C62E-7704-4EA3-A0DC-4B3BE16D0295}" type="sibTrans" cxnId="{F8EF4843-C47D-4318-ACC2-828DCAC99A54}">
      <dgm:prSet/>
      <dgm:spPr/>
      <dgm:t>
        <a:bodyPr/>
        <a:lstStyle/>
        <a:p>
          <a:endParaRPr lang="fr-FR"/>
        </a:p>
      </dgm:t>
    </dgm:pt>
    <dgm:pt modelId="{4FD4469F-BC65-466B-9C81-13C77DD85015}">
      <dgm:prSet phldrT="[Texte]"/>
      <dgm:spPr/>
      <dgm:t>
        <a:bodyPr/>
        <a:lstStyle/>
        <a:p>
          <a:endParaRPr lang="fr-FR" b="1" dirty="0"/>
        </a:p>
      </dgm:t>
    </dgm:pt>
    <dgm:pt modelId="{2098E801-5128-4DA4-99FC-A671054B9A7A}" type="parTrans" cxnId="{1EFBBF72-97F0-47DC-B69D-E2DC3D7C2D0B}">
      <dgm:prSet/>
      <dgm:spPr/>
      <dgm:t>
        <a:bodyPr/>
        <a:lstStyle/>
        <a:p>
          <a:endParaRPr lang="fr-FR"/>
        </a:p>
      </dgm:t>
    </dgm:pt>
    <dgm:pt modelId="{9EDF6BC2-A27F-4B8D-8DFE-727B4EEBB6EA}" type="sibTrans" cxnId="{1EFBBF72-97F0-47DC-B69D-E2DC3D7C2D0B}">
      <dgm:prSet/>
      <dgm:spPr/>
      <dgm:t>
        <a:bodyPr/>
        <a:lstStyle/>
        <a:p>
          <a:endParaRPr lang="fr-FR"/>
        </a:p>
      </dgm:t>
    </dgm:pt>
    <dgm:pt modelId="{A6B05295-98D7-4C6B-941F-1794A16FCD2A}" type="pres">
      <dgm:prSet presAssocID="{D2EBB896-AFEA-477B-B06E-9FB596DEA96C}" presName="linearFlow" presStyleCnt="0">
        <dgm:presLayoutVars>
          <dgm:dir/>
          <dgm:animLvl val="lvl"/>
          <dgm:resizeHandles/>
        </dgm:presLayoutVars>
      </dgm:prSet>
      <dgm:spPr/>
      <dgm:t>
        <a:bodyPr/>
        <a:lstStyle/>
        <a:p>
          <a:endParaRPr lang="fr-FR"/>
        </a:p>
      </dgm:t>
    </dgm:pt>
    <dgm:pt modelId="{33A37F0D-254E-4165-AFF6-2CE355A37A00}" type="pres">
      <dgm:prSet presAssocID="{4775C1B1-7947-42CE-9100-4F7E588A5509}" presName="compositeNode" presStyleCnt="0">
        <dgm:presLayoutVars>
          <dgm:bulletEnabled val="1"/>
        </dgm:presLayoutVars>
      </dgm:prSet>
      <dgm:spPr/>
    </dgm:pt>
    <dgm:pt modelId="{50B39003-24DC-4700-BDC2-B928F7D024C0}" type="pres">
      <dgm:prSet presAssocID="{4775C1B1-7947-42CE-9100-4F7E588A5509}" presName="image" presStyleLbl="fgImgPlace1" presStyleIdx="0" presStyleCnt="3" custLinFactNeighborX="-35008"/>
      <dgm:spPr>
        <a:blipFill>
          <a:blip xmlns:r="http://schemas.openxmlformats.org/officeDocument/2006/relationships" r:embed="rId1" cstate="hqprint">
            <a:duotone>
              <a:schemeClr val="dk2">
                <a:hueOff val="0"/>
                <a:satOff val="0"/>
                <a:lumOff val="0"/>
                <a:alphaOff val="0"/>
                <a:shade val="20000"/>
                <a:satMod val="200000"/>
              </a:schemeClr>
              <a:schemeClr val="dk2">
                <a:hueOff val="0"/>
                <a:satOff val="0"/>
                <a:lumOff val="0"/>
                <a:alphaOff val="0"/>
                <a:tint val="12000"/>
                <a:satMod val="190000"/>
              </a:schemeClr>
            </a:duotone>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58000" r="-58000"/>
          </a:stretch>
        </a:blipFill>
      </dgm:spPr>
      <dgm:t>
        <a:bodyPr/>
        <a:lstStyle/>
        <a:p>
          <a:endParaRPr lang="fr-FR"/>
        </a:p>
      </dgm:t>
    </dgm:pt>
    <dgm:pt modelId="{91291BB7-DD4A-4B89-BC1D-F1D37B908BEF}" type="pres">
      <dgm:prSet presAssocID="{4775C1B1-7947-42CE-9100-4F7E588A5509}" presName="childNode" presStyleLbl="node1" presStyleIdx="0" presStyleCnt="3">
        <dgm:presLayoutVars>
          <dgm:bulletEnabled val="1"/>
        </dgm:presLayoutVars>
      </dgm:prSet>
      <dgm:spPr/>
      <dgm:t>
        <a:bodyPr/>
        <a:lstStyle/>
        <a:p>
          <a:endParaRPr lang="fr-FR"/>
        </a:p>
      </dgm:t>
    </dgm:pt>
    <dgm:pt modelId="{5939AB34-682D-4419-BE98-571FE031CA1B}" type="pres">
      <dgm:prSet presAssocID="{4775C1B1-7947-42CE-9100-4F7E588A5509}" presName="parentNode" presStyleLbl="revTx" presStyleIdx="0" presStyleCnt="3">
        <dgm:presLayoutVars>
          <dgm:chMax val="0"/>
          <dgm:bulletEnabled val="1"/>
        </dgm:presLayoutVars>
      </dgm:prSet>
      <dgm:spPr/>
      <dgm:t>
        <a:bodyPr/>
        <a:lstStyle/>
        <a:p>
          <a:endParaRPr lang="fr-FR"/>
        </a:p>
      </dgm:t>
    </dgm:pt>
    <dgm:pt modelId="{A44CC2BA-675E-410D-A6DE-797737502C5B}" type="pres">
      <dgm:prSet presAssocID="{28A27E76-C302-46E3-AEFD-D483F3B62BDC}" presName="sibTrans" presStyleCnt="0"/>
      <dgm:spPr/>
    </dgm:pt>
    <dgm:pt modelId="{EBECD4CF-955C-4E95-AB19-69985BCBDC5D}" type="pres">
      <dgm:prSet presAssocID="{035A4AFE-4B85-4DA3-A58D-F9796A2ACFE1}" presName="compositeNode" presStyleCnt="0">
        <dgm:presLayoutVars>
          <dgm:bulletEnabled val="1"/>
        </dgm:presLayoutVars>
      </dgm:prSet>
      <dgm:spPr/>
    </dgm:pt>
    <dgm:pt modelId="{93789C9D-8ECC-43C2-89FF-2A2FB10065A3}" type="pres">
      <dgm:prSet presAssocID="{035A4AFE-4B85-4DA3-A58D-F9796A2ACFE1}" presName="image" presStyleLbl="fgImgPlace1" presStyleIdx="1" presStyleCnt="3"/>
      <dgm:spPr>
        <a:blipFill>
          <a:blip xmlns:r="http://schemas.openxmlformats.org/officeDocument/2006/relationships" r:embed="rId3" cstate="hq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dgm:spPr>
      <dgm:t>
        <a:bodyPr/>
        <a:lstStyle/>
        <a:p>
          <a:endParaRPr lang="fr-FR"/>
        </a:p>
      </dgm:t>
    </dgm:pt>
    <dgm:pt modelId="{3F532293-77AA-41FF-86C2-4A61180B0F9A}" type="pres">
      <dgm:prSet presAssocID="{035A4AFE-4B85-4DA3-A58D-F9796A2ACFE1}" presName="childNode" presStyleLbl="node1" presStyleIdx="1" presStyleCnt="3">
        <dgm:presLayoutVars>
          <dgm:bulletEnabled val="1"/>
        </dgm:presLayoutVars>
      </dgm:prSet>
      <dgm:spPr/>
      <dgm:t>
        <a:bodyPr/>
        <a:lstStyle/>
        <a:p>
          <a:endParaRPr lang="fr-FR"/>
        </a:p>
      </dgm:t>
    </dgm:pt>
    <dgm:pt modelId="{4CF89511-64F5-4703-8E05-BD82DAFD0261}" type="pres">
      <dgm:prSet presAssocID="{035A4AFE-4B85-4DA3-A58D-F9796A2ACFE1}" presName="parentNode" presStyleLbl="revTx" presStyleIdx="1" presStyleCnt="3">
        <dgm:presLayoutVars>
          <dgm:chMax val="0"/>
          <dgm:bulletEnabled val="1"/>
        </dgm:presLayoutVars>
      </dgm:prSet>
      <dgm:spPr/>
      <dgm:t>
        <a:bodyPr/>
        <a:lstStyle/>
        <a:p>
          <a:endParaRPr lang="fr-FR"/>
        </a:p>
      </dgm:t>
    </dgm:pt>
    <dgm:pt modelId="{756D5D9A-9EFD-4CFC-ACB1-B1128246116D}" type="pres">
      <dgm:prSet presAssocID="{B4AD42C2-8345-49EF-B568-B20C9B241E2E}" presName="sibTrans" presStyleCnt="0"/>
      <dgm:spPr/>
    </dgm:pt>
    <dgm:pt modelId="{5B92EBD5-FF58-4D90-8507-3F70E3A7F28B}" type="pres">
      <dgm:prSet presAssocID="{2E7F189D-1554-4BA6-B3CB-767ADF8E9203}" presName="compositeNode" presStyleCnt="0">
        <dgm:presLayoutVars>
          <dgm:bulletEnabled val="1"/>
        </dgm:presLayoutVars>
      </dgm:prSet>
      <dgm:spPr/>
    </dgm:pt>
    <dgm:pt modelId="{58F59260-CE2F-436A-A934-BBED8A3B1C4C}" type="pres">
      <dgm:prSet presAssocID="{2E7F189D-1554-4BA6-B3CB-767ADF8E9203}" presName="image" presStyleLbl="fgImgPlace1" presStyleIdx="2" presStyleCnt="3"/>
      <dgm:spPr>
        <a:blipFill>
          <a:blip xmlns:r="http://schemas.openxmlformats.org/officeDocument/2006/relationships" r:embed="rId4">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dgm:spPr>
      <dgm:t>
        <a:bodyPr/>
        <a:lstStyle/>
        <a:p>
          <a:endParaRPr lang="fr-FR"/>
        </a:p>
      </dgm:t>
    </dgm:pt>
    <dgm:pt modelId="{DB704DD9-E4F0-4574-B146-D18489A1A453}" type="pres">
      <dgm:prSet presAssocID="{2E7F189D-1554-4BA6-B3CB-767ADF8E9203}" presName="childNode" presStyleLbl="node1" presStyleIdx="2" presStyleCnt="3">
        <dgm:presLayoutVars>
          <dgm:bulletEnabled val="1"/>
        </dgm:presLayoutVars>
      </dgm:prSet>
      <dgm:spPr/>
      <dgm:t>
        <a:bodyPr/>
        <a:lstStyle/>
        <a:p>
          <a:endParaRPr lang="fr-FR"/>
        </a:p>
      </dgm:t>
    </dgm:pt>
    <dgm:pt modelId="{3A5DA516-6CF9-4A0A-9E15-DF28BF9E6C18}" type="pres">
      <dgm:prSet presAssocID="{2E7F189D-1554-4BA6-B3CB-767ADF8E9203}" presName="parentNode" presStyleLbl="revTx" presStyleIdx="2" presStyleCnt="3">
        <dgm:presLayoutVars>
          <dgm:chMax val="0"/>
          <dgm:bulletEnabled val="1"/>
        </dgm:presLayoutVars>
      </dgm:prSet>
      <dgm:spPr/>
      <dgm:t>
        <a:bodyPr/>
        <a:lstStyle/>
        <a:p>
          <a:endParaRPr lang="fr-FR"/>
        </a:p>
      </dgm:t>
    </dgm:pt>
  </dgm:ptLst>
  <dgm:cxnLst>
    <dgm:cxn modelId="{06B36DF2-4658-4B73-A5D7-BAB595833B0B}" srcId="{D2EBB896-AFEA-477B-B06E-9FB596DEA96C}" destId="{4775C1B1-7947-42CE-9100-4F7E588A5509}" srcOrd="0" destOrd="0" parTransId="{655A29A1-2B8F-427B-94D3-AAAD0D38A46A}" sibTransId="{28A27E76-C302-46E3-AEFD-D483F3B62BDC}"/>
    <dgm:cxn modelId="{E5A19FB4-5294-4185-944B-8D4B93442DB1}" type="presOf" srcId="{DD7FD943-E135-49FD-88CE-DB7BCADAC686}" destId="{91291BB7-DD4A-4B89-BC1D-F1D37B908BEF}" srcOrd="0" destOrd="0" presId="urn:microsoft.com/office/officeart/2005/8/layout/hList2"/>
    <dgm:cxn modelId="{7B648126-E4A2-447A-8D93-9D10E2C04C18}" type="presOf" srcId="{4FD4469F-BC65-466B-9C81-13C77DD85015}" destId="{DB704DD9-E4F0-4574-B146-D18489A1A453}" srcOrd="0" destOrd="1" presId="urn:microsoft.com/office/officeart/2005/8/layout/hList2"/>
    <dgm:cxn modelId="{FC1428B0-A341-49A2-97C0-04A7F1B5715B}" srcId="{4775C1B1-7947-42CE-9100-4F7E588A5509}" destId="{6EAC82BB-29BE-426F-B0A5-5AB82E43241A}" srcOrd="1" destOrd="0" parTransId="{54555A56-9F24-4D01-8A7C-9A7A77A44F3D}" sibTransId="{AE6A694A-C9E7-4088-B2A4-40955AEC0288}"/>
    <dgm:cxn modelId="{B973F50D-C730-4BE2-B3CE-0583384D72AD}" srcId="{D2EBB896-AFEA-477B-B06E-9FB596DEA96C}" destId="{035A4AFE-4B85-4DA3-A58D-F9796A2ACFE1}" srcOrd="1" destOrd="0" parTransId="{88B4C4DD-1A04-4CC7-958A-A5EC77FD2B6D}" sibTransId="{B4AD42C2-8345-49EF-B568-B20C9B241E2E}"/>
    <dgm:cxn modelId="{C1A2FF9E-EAC8-41E5-BCC8-A1B930FBE9EE}" type="presOf" srcId="{BBF541E3-E2BF-45CE-BDB5-1AD6411603FE}" destId="{91291BB7-DD4A-4B89-BC1D-F1D37B908BEF}" srcOrd="0" destOrd="4" presId="urn:microsoft.com/office/officeart/2005/8/layout/hList2"/>
    <dgm:cxn modelId="{9E0C016A-375E-4ADB-BBD2-48C634347A97}" srcId="{4775C1B1-7947-42CE-9100-4F7E588A5509}" destId="{DD7FD943-E135-49FD-88CE-DB7BCADAC686}" srcOrd="0" destOrd="0" parTransId="{81C3B632-9481-426D-BDB9-E52186050EDF}" sibTransId="{4A9FD564-D09B-463B-9A09-176286508B3C}"/>
    <dgm:cxn modelId="{1EFBBF72-97F0-47DC-B69D-E2DC3D7C2D0B}" srcId="{2E7F189D-1554-4BA6-B3CB-767ADF8E9203}" destId="{4FD4469F-BC65-466B-9C81-13C77DD85015}" srcOrd="1" destOrd="0" parTransId="{2098E801-5128-4DA4-99FC-A671054B9A7A}" sibTransId="{9EDF6BC2-A27F-4B8D-8DFE-727B4EEBB6EA}"/>
    <dgm:cxn modelId="{596F6E3B-491B-4F9E-887A-45D437AF772A}" srcId="{4775C1B1-7947-42CE-9100-4F7E588A5509}" destId="{0F76F468-F642-49BF-82E0-DB17CD4DF03D}" srcOrd="6" destOrd="0" parTransId="{592AE114-DE3F-4A74-9055-5CC29B158162}" sibTransId="{E14ACDDE-CF2C-49E8-950A-67E7290F191D}"/>
    <dgm:cxn modelId="{E52DB2F7-CA0D-4D28-B9D5-541015D172AD}" srcId="{035A4AFE-4B85-4DA3-A58D-F9796A2ACFE1}" destId="{96577B31-CADF-433A-AC77-7FBA14618C5A}" srcOrd="0" destOrd="0" parTransId="{90B06E6A-85A4-4142-A010-9C7ACE7DA011}" sibTransId="{F460F453-6D4A-47D1-B03C-9AB3331F79BC}"/>
    <dgm:cxn modelId="{A9D48167-3549-4F53-B9BF-1D50A41FDE1A}" type="presOf" srcId="{1D3058AA-E6F6-4AB6-923F-8C74C51DDEA2}" destId="{91291BB7-DD4A-4B89-BC1D-F1D37B908BEF}" srcOrd="0" destOrd="3" presId="urn:microsoft.com/office/officeart/2005/8/layout/hList2"/>
    <dgm:cxn modelId="{5EADF5BD-A462-4658-8E7D-1440E709AC2E}" type="presOf" srcId="{0F76F468-F642-49BF-82E0-DB17CD4DF03D}" destId="{91291BB7-DD4A-4B89-BC1D-F1D37B908BEF}" srcOrd="0" destOrd="6" presId="urn:microsoft.com/office/officeart/2005/8/layout/hList2"/>
    <dgm:cxn modelId="{79ED37AF-54D0-41A5-BCD3-A4A42B0DDF7F}" srcId="{4775C1B1-7947-42CE-9100-4F7E588A5509}" destId="{4DB2BA9B-0C2F-424C-8BF6-474CE558D7BF}" srcOrd="5" destOrd="0" parTransId="{68EE89A9-31D4-4A7C-A338-53CA289666E4}" sibTransId="{A95417E8-B4BA-4D28-AA9D-29D7A3CFA520}"/>
    <dgm:cxn modelId="{E52A3148-CF91-4DA9-9C1D-A533235FCB56}" type="presOf" srcId="{D2EBB896-AFEA-477B-B06E-9FB596DEA96C}" destId="{A6B05295-98D7-4C6B-941F-1794A16FCD2A}" srcOrd="0" destOrd="0" presId="urn:microsoft.com/office/officeart/2005/8/layout/hList2"/>
    <dgm:cxn modelId="{5B1501A7-DE38-4F9F-8BA3-EB8BF4D93A9B}" type="presOf" srcId="{7FDB69F8-E284-40C7-B651-73E3E42F0322}" destId="{3F532293-77AA-41FF-86C2-4A61180B0F9A}" srcOrd="0" destOrd="1" presId="urn:microsoft.com/office/officeart/2005/8/layout/hList2"/>
    <dgm:cxn modelId="{DDBA6311-58BF-46E6-8270-92E899FEBAD1}" srcId="{035A4AFE-4B85-4DA3-A58D-F9796A2ACFE1}" destId="{7FDB69F8-E284-40C7-B651-73E3E42F0322}" srcOrd="1" destOrd="0" parTransId="{170F2F07-2BD0-4FA8-A113-D8E658967F1B}" sibTransId="{E477BB2C-D70F-4457-A4E2-461FD2D09EA0}"/>
    <dgm:cxn modelId="{758AA19E-842B-4E49-9E99-CFD825CD35FB}" type="presOf" srcId="{035A4AFE-4B85-4DA3-A58D-F9796A2ACFE1}" destId="{4CF89511-64F5-4703-8E05-BD82DAFD0261}" srcOrd="0" destOrd="0" presId="urn:microsoft.com/office/officeart/2005/8/layout/hList2"/>
    <dgm:cxn modelId="{F8EF4843-C47D-4318-ACC2-828DCAC99A54}" srcId="{2E7F189D-1554-4BA6-B3CB-767ADF8E9203}" destId="{5DA4452F-1894-49FC-B03F-7154735CE537}" srcOrd="0" destOrd="0" parTransId="{D58EB35C-EC0A-44DC-B105-FADEF0AD0872}" sibTransId="{DCC2C62E-7704-4EA3-A0DC-4B3BE16D0295}"/>
    <dgm:cxn modelId="{DA72C1F2-166B-42C9-BA55-E6044872AC11}" type="presOf" srcId="{5DA4452F-1894-49FC-B03F-7154735CE537}" destId="{DB704DD9-E4F0-4574-B146-D18489A1A453}" srcOrd="0" destOrd="0" presId="urn:microsoft.com/office/officeart/2005/8/layout/hList2"/>
    <dgm:cxn modelId="{E44BD9B2-7750-4EC5-8E80-233721304C4F}" srcId="{2E7F189D-1554-4BA6-B3CB-767ADF8E9203}" destId="{6F35B7AF-C4FE-4981-B2F4-7E26E2F1B752}" srcOrd="2" destOrd="0" parTransId="{CA1A9B48-9A3B-4EB1-B879-D45549EEBB42}" sibTransId="{23865F0B-A9D5-4274-A93D-72B3573CBABB}"/>
    <dgm:cxn modelId="{AB49E115-8A45-446E-AAB6-D08EB9BBEB61}" srcId="{4775C1B1-7947-42CE-9100-4F7E588A5509}" destId="{1D3058AA-E6F6-4AB6-923F-8C74C51DDEA2}" srcOrd="3" destOrd="0" parTransId="{59A3A5C3-561F-45CD-BDEE-9972DC096F42}" sibTransId="{24C45726-4962-48FB-9B06-54AE5302517E}"/>
    <dgm:cxn modelId="{C6682E85-8971-4FC2-A2E7-89A48ADB3A1F}" type="presOf" srcId="{4775C1B1-7947-42CE-9100-4F7E588A5509}" destId="{5939AB34-682D-4419-BE98-571FE031CA1B}" srcOrd="0" destOrd="0" presId="urn:microsoft.com/office/officeart/2005/8/layout/hList2"/>
    <dgm:cxn modelId="{A7C1D7A5-13C0-4650-869E-E1C826CB07F2}" type="presOf" srcId="{4DB2BA9B-0C2F-424C-8BF6-474CE558D7BF}" destId="{91291BB7-DD4A-4B89-BC1D-F1D37B908BEF}" srcOrd="0" destOrd="5" presId="urn:microsoft.com/office/officeart/2005/8/layout/hList2"/>
    <dgm:cxn modelId="{4A7660BB-130B-43F9-98BD-0BF5E6373010}" srcId="{4775C1B1-7947-42CE-9100-4F7E588A5509}" destId="{BBF541E3-E2BF-45CE-BDB5-1AD6411603FE}" srcOrd="4" destOrd="0" parTransId="{5673B728-7BCF-4AAF-8839-C7C6A0BBBE27}" sibTransId="{3E783328-2836-4E4F-BD70-9144E5C9854B}"/>
    <dgm:cxn modelId="{057617D3-F6C1-4D0C-AE53-3CBA93B02CEC}" type="presOf" srcId="{A5FE623E-8664-49D2-9C91-6E6D233DC1C9}" destId="{91291BB7-DD4A-4B89-BC1D-F1D37B908BEF}" srcOrd="0" destOrd="2" presId="urn:microsoft.com/office/officeart/2005/8/layout/hList2"/>
    <dgm:cxn modelId="{584E8B68-016B-42A0-816D-9A81D2AF3F47}" type="presOf" srcId="{9CDAA6F4-EBA8-4151-9E3D-0FB3C8DABD25}" destId="{DB704DD9-E4F0-4574-B146-D18489A1A453}" srcOrd="0" destOrd="3" presId="urn:microsoft.com/office/officeart/2005/8/layout/hList2"/>
    <dgm:cxn modelId="{151D3F55-3E25-44F6-87B5-FA70A16E2DAC}" srcId="{D2EBB896-AFEA-477B-B06E-9FB596DEA96C}" destId="{2E7F189D-1554-4BA6-B3CB-767ADF8E9203}" srcOrd="2" destOrd="0" parTransId="{0BF596D7-C71C-49D8-B135-C2E121D66485}" sibTransId="{00614F1D-ABDA-4F99-ADF7-B90256BE56D1}"/>
    <dgm:cxn modelId="{B7F63405-B6E8-46CC-B2AF-C0D5005D304A}" srcId="{2E7F189D-1554-4BA6-B3CB-767ADF8E9203}" destId="{9CDAA6F4-EBA8-4151-9E3D-0FB3C8DABD25}" srcOrd="3" destOrd="0" parTransId="{B72B6AE0-11F4-4F85-B3E5-EB71D8E9753E}" sibTransId="{C88B700E-636A-44CA-BC2C-1194DA9562A6}"/>
    <dgm:cxn modelId="{DD32F478-A552-4213-BF67-01F6C0DA40EF}" type="presOf" srcId="{D1B843CF-35DC-4E92-9796-BCC301041BEF}" destId="{DB704DD9-E4F0-4574-B146-D18489A1A453}" srcOrd="0" destOrd="4" presId="urn:microsoft.com/office/officeart/2005/8/layout/hList2"/>
    <dgm:cxn modelId="{FFF7A50B-1460-45CC-B60C-77165972F608}" srcId="{4775C1B1-7947-42CE-9100-4F7E588A5509}" destId="{A5FE623E-8664-49D2-9C91-6E6D233DC1C9}" srcOrd="2" destOrd="0" parTransId="{120A479A-088C-4E1A-821C-1D533FE93D5C}" sibTransId="{50606FEE-6CE1-4C61-9246-10926680CF09}"/>
    <dgm:cxn modelId="{ED148EFC-43D1-4D04-B9A0-C275E3EE7881}" type="presOf" srcId="{96577B31-CADF-433A-AC77-7FBA14618C5A}" destId="{3F532293-77AA-41FF-86C2-4A61180B0F9A}" srcOrd="0" destOrd="0" presId="urn:microsoft.com/office/officeart/2005/8/layout/hList2"/>
    <dgm:cxn modelId="{7F868FC3-2DFE-4570-98A9-7F2FAEF48F47}" type="presOf" srcId="{1C611AC5-9C65-4875-B643-03EA20B4BE3E}" destId="{3F532293-77AA-41FF-86C2-4A61180B0F9A}" srcOrd="0" destOrd="2" presId="urn:microsoft.com/office/officeart/2005/8/layout/hList2"/>
    <dgm:cxn modelId="{C5C780C2-4F84-4B54-BE90-1A3234E345DF}" srcId="{2E7F189D-1554-4BA6-B3CB-767ADF8E9203}" destId="{D1B843CF-35DC-4E92-9796-BCC301041BEF}" srcOrd="4" destOrd="0" parTransId="{06E77732-DB78-40C9-8B8A-DA56C37B1098}" sibTransId="{CF736873-D10F-4E2D-B748-10376175C73C}"/>
    <dgm:cxn modelId="{BCB62E2A-618F-4F03-AEBB-C665D5DFF2E6}" srcId="{035A4AFE-4B85-4DA3-A58D-F9796A2ACFE1}" destId="{1C611AC5-9C65-4875-B643-03EA20B4BE3E}" srcOrd="2" destOrd="0" parTransId="{1A87D5FC-477F-48B4-A4B0-D2A502172753}" sibTransId="{90871B4E-ABDF-4103-AE83-B38CD2D8EFAF}"/>
    <dgm:cxn modelId="{15E2227B-798E-4411-9EC1-94B64AF5EE85}" type="presOf" srcId="{6EAC82BB-29BE-426F-B0A5-5AB82E43241A}" destId="{91291BB7-DD4A-4B89-BC1D-F1D37B908BEF}" srcOrd="0" destOrd="1" presId="urn:microsoft.com/office/officeart/2005/8/layout/hList2"/>
    <dgm:cxn modelId="{15DE208B-D461-4BC5-BA76-978D81912883}" type="presOf" srcId="{6F35B7AF-C4FE-4981-B2F4-7E26E2F1B752}" destId="{DB704DD9-E4F0-4574-B146-D18489A1A453}" srcOrd="0" destOrd="2" presId="urn:microsoft.com/office/officeart/2005/8/layout/hList2"/>
    <dgm:cxn modelId="{07E4690E-D85B-4EFE-A578-1C26605A1AC6}" type="presOf" srcId="{2E7F189D-1554-4BA6-B3CB-767ADF8E9203}" destId="{3A5DA516-6CF9-4A0A-9E15-DF28BF9E6C18}" srcOrd="0" destOrd="0" presId="urn:microsoft.com/office/officeart/2005/8/layout/hList2"/>
    <dgm:cxn modelId="{C1CD42D4-5817-4E53-8E35-8C86A0F4B6A5}" type="presParOf" srcId="{A6B05295-98D7-4C6B-941F-1794A16FCD2A}" destId="{33A37F0D-254E-4165-AFF6-2CE355A37A00}" srcOrd="0" destOrd="0" presId="urn:microsoft.com/office/officeart/2005/8/layout/hList2"/>
    <dgm:cxn modelId="{0223F72E-5113-4DA0-A336-74A73E0971B5}" type="presParOf" srcId="{33A37F0D-254E-4165-AFF6-2CE355A37A00}" destId="{50B39003-24DC-4700-BDC2-B928F7D024C0}" srcOrd="0" destOrd="0" presId="urn:microsoft.com/office/officeart/2005/8/layout/hList2"/>
    <dgm:cxn modelId="{75A7718B-DB3A-4736-B93F-BF19EAAF76DF}" type="presParOf" srcId="{33A37F0D-254E-4165-AFF6-2CE355A37A00}" destId="{91291BB7-DD4A-4B89-BC1D-F1D37B908BEF}" srcOrd="1" destOrd="0" presId="urn:microsoft.com/office/officeart/2005/8/layout/hList2"/>
    <dgm:cxn modelId="{1EC62AE1-AA51-44B7-A496-46782A33B569}" type="presParOf" srcId="{33A37F0D-254E-4165-AFF6-2CE355A37A00}" destId="{5939AB34-682D-4419-BE98-571FE031CA1B}" srcOrd="2" destOrd="0" presId="urn:microsoft.com/office/officeart/2005/8/layout/hList2"/>
    <dgm:cxn modelId="{D2E39002-2B67-4735-8525-FB6D21C94876}" type="presParOf" srcId="{A6B05295-98D7-4C6B-941F-1794A16FCD2A}" destId="{A44CC2BA-675E-410D-A6DE-797737502C5B}" srcOrd="1" destOrd="0" presId="urn:microsoft.com/office/officeart/2005/8/layout/hList2"/>
    <dgm:cxn modelId="{AA195DEC-E4AE-4231-841D-5EBDD8779FC7}" type="presParOf" srcId="{A6B05295-98D7-4C6B-941F-1794A16FCD2A}" destId="{EBECD4CF-955C-4E95-AB19-69985BCBDC5D}" srcOrd="2" destOrd="0" presId="urn:microsoft.com/office/officeart/2005/8/layout/hList2"/>
    <dgm:cxn modelId="{1C953A93-9DB5-49AE-86C2-6EDDDB2EAF98}" type="presParOf" srcId="{EBECD4CF-955C-4E95-AB19-69985BCBDC5D}" destId="{93789C9D-8ECC-43C2-89FF-2A2FB10065A3}" srcOrd="0" destOrd="0" presId="urn:microsoft.com/office/officeart/2005/8/layout/hList2"/>
    <dgm:cxn modelId="{E7B70F92-8640-4123-86B3-508CA086E41C}" type="presParOf" srcId="{EBECD4CF-955C-4E95-AB19-69985BCBDC5D}" destId="{3F532293-77AA-41FF-86C2-4A61180B0F9A}" srcOrd="1" destOrd="0" presId="urn:microsoft.com/office/officeart/2005/8/layout/hList2"/>
    <dgm:cxn modelId="{1D640A61-3C33-4417-BCF2-C0A4DD243496}" type="presParOf" srcId="{EBECD4CF-955C-4E95-AB19-69985BCBDC5D}" destId="{4CF89511-64F5-4703-8E05-BD82DAFD0261}" srcOrd="2" destOrd="0" presId="urn:microsoft.com/office/officeart/2005/8/layout/hList2"/>
    <dgm:cxn modelId="{849EFC72-A0FA-48DA-B290-634B410D1751}" type="presParOf" srcId="{A6B05295-98D7-4C6B-941F-1794A16FCD2A}" destId="{756D5D9A-9EFD-4CFC-ACB1-B1128246116D}" srcOrd="3" destOrd="0" presId="urn:microsoft.com/office/officeart/2005/8/layout/hList2"/>
    <dgm:cxn modelId="{C9FEEB0D-8123-4C88-8802-96387771E2F7}" type="presParOf" srcId="{A6B05295-98D7-4C6B-941F-1794A16FCD2A}" destId="{5B92EBD5-FF58-4D90-8507-3F70E3A7F28B}" srcOrd="4" destOrd="0" presId="urn:microsoft.com/office/officeart/2005/8/layout/hList2"/>
    <dgm:cxn modelId="{D68BFCFE-4515-40B5-A674-F6F0C6B851CD}" type="presParOf" srcId="{5B92EBD5-FF58-4D90-8507-3F70E3A7F28B}" destId="{58F59260-CE2F-436A-A934-BBED8A3B1C4C}" srcOrd="0" destOrd="0" presId="urn:microsoft.com/office/officeart/2005/8/layout/hList2"/>
    <dgm:cxn modelId="{E49513E6-DA2F-459E-8082-81DD6DDE383D}" type="presParOf" srcId="{5B92EBD5-FF58-4D90-8507-3F70E3A7F28B}" destId="{DB704DD9-E4F0-4574-B146-D18489A1A453}" srcOrd="1" destOrd="0" presId="urn:microsoft.com/office/officeart/2005/8/layout/hList2"/>
    <dgm:cxn modelId="{83958D6C-1F60-4DCC-A947-32EF1E58F906}" type="presParOf" srcId="{5B92EBD5-FF58-4D90-8507-3F70E3A7F28B}" destId="{3A5DA516-6CF9-4A0A-9E15-DF28BF9E6C18}" srcOrd="2" destOrd="0" presId="urn:microsoft.com/office/officeart/2005/8/layout/hList2"/>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9AB34-682D-4419-BE98-571FE031CA1B}">
      <dsp:nvSpPr>
        <dsp:cNvPr id="0" name=""/>
        <dsp:cNvSpPr/>
      </dsp:nvSpPr>
      <dsp:spPr>
        <a:xfrm rot="16200000">
          <a:off x="-1616698" y="2462221"/>
          <a:ext cx="3741227" cy="39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773" bIns="0" numCol="1" spcCol="1270" anchor="t" anchorCtr="0">
          <a:noAutofit/>
        </a:bodyPr>
        <a:lstStyle/>
        <a:p>
          <a:pPr lvl="0" algn="r" defTabSz="1022350">
            <a:lnSpc>
              <a:spcPct val="90000"/>
            </a:lnSpc>
            <a:spcBef>
              <a:spcPct val="0"/>
            </a:spcBef>
            <a:spcAft>
              <a:spcPct val="35000"/>
            </a:spcAft>
          </a:pPr>
          <a:r>
            <a:rPr lang="fr-FR" sz="2300" b="1" kern="1200" dirty="0" smtClean="0">
              <a:solidFill>
                <a:srgbClr val="FFC000"/>
              </a:solidFill>
            </a:rPr>
            <a:t>Préparation en amont</a:t>
          </a:r>
          <a:endParaRPr lang="fr-FR" sz="2300" b="1" kern="1200" dirty="0">
            <a:solidFill>
              <a:srgbClr val="FFC000"/>
            </a:solidFill>
          </a:endParaRPr>
        </a:p>
      </dsp:txBody>
      <dsp:txXfrm>
        <a:off x="-1616698" y="2462221"/>
        <a:ext cx="3741227" cy="399994"/>
      </dsp:txXfrm>
    </dsp:sp>
    <dsp:sp modelId="{91291BB7-DD4A-4B89-BC1D-F1D37B908BEF}">
      <dsp:nvSpPr>
        <dsp:cNvPr id="0" name=""/>
        <dsp:cNvSpPr/>
      </dsp:nvSpPr>
      <dsp:spPr>
        <a:xfrm>
          <a:off x="453911" y="791605"/>
          <a:ext cx="1992395" cy="37412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52773" rIns="99568" bIns="99568"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bg1"/>
              </a:solidFill>
              <a:latin typeface="Montserrat-Bold"/>
              <a:ea typeface="+mj-ea"/>
              <a:cs typeface="Montserrat-Bold"/>
            </a:rPr>
            <a:t>Un an de preparation au préalable</a:t>
          </a:r>
          <a:br>
            <a:rPr lang="en-US" sz="1100" b="1" kern="1200" dirty="0" smtClean="0">
              <a:solidFill>
                <a:schemeClr val="bg1"/>
              </a:solidFill>
              <a:latin typeface="Montserrat-Bold"/>
              <a:ea typeface="+mj-ea"/>
              <a:cs typeface="Montserrat-Bold"/>
            </a:rPr>
          </a:br>
          <a:endParaRPr lang="fr-FR" sz="1100" b="1" kern="1200" dirty="0">
            <a:solidFill>
              <a:schemeClr val="bg1"/>
            </a:solidFill>
          </a:endParaRPr>
        </a:p>
        <a:p>
          <a:pPr marL="57150" lvl="1" indent="-57150" algn="l" defTabSz="488950">
            <a:lnSpc>
              <a:spcPct val="90000"/>
            </a:lnSpc>
            <a:spcBef>
              <a:spcPct val="0"/>
            </a:spcBef>
            <a:spcAft>
              <a:spcPct val="15000"/>
            </a:spcAft>
            <a:buChar char="••"/>
          </a:pPr>
          <a:r>
            <a:rPr lang="fr-FR" sz="1100" kern="1200" dirty="0" smtClean="0"/>
            <a:t>Vous devez </a:t>
          </a:r>
          <a:r>
            <a:rPr lang="fr-FR" sz="1100" b="1" kern="1200" dirty="0" smtClean="0"/>
            <a:t>respecter</a:t>
          </a:r>
          <a:r>
            <a:rPr lang="fr-FR" sz="1100" kern="1200" dirty="0" smtClean="0"/>
            <a:t> les </a:t>
          </a:r>
          <a:r>
            <a:rPr lang="fr-FR" sz="1100" b="1" kern="1200" dirty="0" smtClean="0"/>
            <a:t>dates</a:t>
          </a:r>
          <a:r>
            <a:rPr lang="fr-FR" sz="1100" kern="1200" dirty="0" smtClean="0"/>
            <a:t>, </a:t>
          </a:r>
          <a:r>
            <a:rPr lang="fr-FR" sz="1100" b="1" kern="1200" dirty="0" smtClean="0"/>
            <a:t>délais</a:t>
          </a:r>
          <a:r>
            <a:rPr lang="fr-FR" sz="1100" kern="1200" dirty="0" smtClean="0"/>
            <a:t> et documents demandés</a:t>
          </a:r>
          <a:br>
            <a:rPr lang="fr-FR" sz="1100" kern="1200" dirty="0" smtClean="0"/>
          </a:br>
          <a:endParaRPr lang="fr-FR" sz="1100" b="1" kern="1200" dirty="0"/>
        </a:p>
        <a:p>
          <a:pPr marL="57150" lvl="1" indent="-57150" algn="l" defTabSz="488950">
            <a:lnSpc>
              <a:spcPct val="90000"/>
            </a:lnSpc>
            <a:spcBef>
              <a:spcPct val="0"/>
            </a:spcBef>
            <a:spcAft>
              <a:spcPct val="15000"/>
            </a:spcAft>
            <a:buChar char="••"/>
          </a:pPr>
          <a:r>
            <a:rPr lang="fr-FR" sz="1100" b="1" kern="1200" dirty="0" smtClean="0"/>
            <a:t>Autonomie dans la candidature</a:t>
          </a:r>
          <a:endParaRPr lang="fr-FR" sz="1100" b="1" kern="1200" dirty="0"/>
        </a:p>
        <a:p>
          <a:pPr marL="57150" lvl="1" indent="-57150" algn="l" defTabSz="488950">
            <a:lnSpc>
              <a:spcPct val="90000"/>
            </a:lnSpc>
            <a:spcBef>
              <a:spcPct val="0"/>
            </a:spcBef>
            <a:spcAft>
              <a:spcPct val="15000"/>
            </a:spcAft>
            <a:buChar char="••"/>
          </a:pPr>
          <a:endParaRPr lang="fr-FR" sz="1100" b="1" kern="1200" dirty="0"/>
        </a:p>
        <a:p>
          <a:pPr marL="57150" lvl="1" indent="-57150" algn="l" defTabSz="488950">
            <a:lnSpc>
              <a:spcPct val="90000"/>
            </a:lnSpc>
            <a:spcBef>
              <a:spcPct val="0"/>
            </a:spcBef>
            <a:spcAft>
              <a:spcPct val="15000"/>
            </a:spcAft>
            <a:buChar char="••"/>
          </a:pPr>
          <a:r>
            <a:rPr lang="fr-FR" sz="1100" b="1" kern="1200" dirty="0" smtClean="0"/>
            <a:t>Anticipation des demandes de documents </a:t>
          </a:r>
          <a:r>
            <a:rPr lang="fr-FR" sz="1100" b="0" kern="1200" dirty="0" smtClean="0"/>
            <a:t>(passeport, tests de langue, relevés de notes, assurances…)</a:t>
          </a:r>
          <a:endParaRPr lang="fr-FR" sz="1100" b="0" kern="1200" dirty="0"/>
        </a:p>
        <a:p>
          <a:pPr marL="57150" lvl="1" indent="-57150" algn="l" defTabSz="488950">
            <a:lnSpc>
              <a:spcPct val="90000"/>
            </a:lnSpc>
            <a:spcBef>
              <a:spcPct val="0"/>
            </a:spcBef>
            <a:spcAft>
              <a:spcPct val="15000"/>
            </a:spcAft>
            <a:buChar char="••"/>
          </a:pPr>
          <a:endParaRPr lang="fr-FR" sz="1100" b="1" kern="1200" dirty="0"/>
        </a:p>
        <a:p>
          <a:pPr marL="57150" lvl="1" indent="-57150" algn="l" defTabSz="488950">
            <a:lnSpc>
              <a:spcPct val="90000"/>
            </a:lnSpc>
            <a:spcBef>
              <a:spcPct val="0"/>
            </a:spcBef>
            <a:spcAft>
              <a:spcPct val="15000"/>
            </a:spcAft>
            <a:buChar char="••"/>
          </a:pPr>
          <a:r>
            <a:rPr lang="fr-FR" sz="1100" kern="1200" dirty="0" smtClean="0"/>
            <a:t>Toute </a:t>
          </a:r>
          <a:r>
            <a:rPr lang="fr-FR" sz="1100" b="1" kern="1200" dirty="0" smtClean="0"/>
            <a:t>candidature incomplète</a:t>
          </a:r>
          <a:r>
            <a:rPr lang="fr-FR" sz="1100" kern="1200" dirty="0" smtClean="0"/>
            <a:t> sera automatiquement </a:t>
          </a:r>
          <a:r>
            <a:rPr lang="fr-FR" sz="1100" b="1" kern="1200" dirty="0" smtClean="0"/>
            <a:t>éliminée</a:t>
          </a:r>
          <a:endParaRPr lang="fr-FR" sz="1100" b="1" kern="1200" dirty="0"/>
        </a:p>
      </dsp:txBody>
      <dsp:txXfrm>
        <a:off x="453911" y="791605"/>
        <a:ext cx="1992395" cy="3741227"/>
      </dsp:txXfrm>
    </dsp:sp>
    <dsp:sp modelId="{50B39003-24DC-4700-BDC2-B928F7D024C0}">
      <dsp:nvSpPr>
        <dsp:cNvPr id="0" name=""/>
        <dsp:cNvSpPr/>
      </dsp:nvSpPr>
      <dsp:spPr>
        <a:xfrm>
          <a:off x="0" y="263612"/>
          <a:ext cx="799988" cy="799988"/>
        </a:xfrm>
        <a:prstGeom prst="rect">
          <a:avLst/>
        </a:prstGeom>
        <a:blipFill>
          <a:blip xmlns:r="http://schemas.openxmlformats.org/officeDocument/2006/relationships" r:embed="rId1" cstate="hqprint">
            <a:duotone>
              <a:schemeClr val="dk2">
                <a:hueOff val="0"/>
                <a:satOff val="0"/>
                <a:lumOff val="0"/>
                <a:alphaOff val="0"/>
                <a:shade val="20000"/>
                <a:satMod val="200000"/>
              </a:schemeClr>
              <a:schemeClr val="dk2">
                <a:hueOff val="0"/>
                <a:satOff val="0"/>
                <a:lumOff val="0"/>
                <a:alphaOff val="0"/>
                <a:tint val="12000"/>
                <a:satMod val="190000"/>
              </a:schemeClr>
            </a:duotone>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58000" r="-58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F89511-64F5-4703-8E05-BD82DAFD0261}">
      <dsp:nvSpPr>
        <dsp:cNvPr id="0" name=""/>
        <dsp:cNvSpPr/>
      </dsp:nvSpPr>
      <dsp:spPr>
        <a:xfrm rot="16200000">
          <a:off x="1288628" y="2462221"/>
          <a:ext cx="3741227" cy="39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773" bIns="0" numCol="1" spcCol="1270" anchor="t" anchorCtr="0">
          <a:noAutofit/>
        </a:bodyPr>
        <a:lstStyle/>
        <a:p>
          <a:pPr lvl="0" algn="r" defTabSz="1022350">
            <a:lnSpc>
              <a:spcPct val="90000"/>
            </a:lnSpc>
            <a:spcBef>
              <a:spcPct val="0"/>
            </a:spcBef>
            <a:spcAft>
              <a:spcPct val="35000"/>
            </a:spcAft>
          </a:pPr>
          <a:r>
            <a:rPr lang="fr-FR" sz="2300" b="1" kern="1200" dirty="0" smtClean="0">
              <a:solidFill>
                <a:srgbClr val="FFC000"/>
              </a:solidFill>
            </a:rPr>
            <a:t>Validation pédagogique</a:t>
          </a:r>
          <a:endParaRPr lang="fr-FR" sz="2300" b="1" kern="1200" dirty="0">
            <a:solidFill>
              <a:srgbClr val="FFC000"/>
            </a:solidFill>
          </a:endParaRPr>
        </a:p>
      </dsp:txBody>
      <dsp:txXfrm>
        <a:off x="1288628" y="2462221"/>
        <a:ext cx="3741227" cy="399994"/>
      </dsp:txXfrm>
    </dsp:sp>
    <dsp:sp modelId="{3F532293-77AA-41FF-86C2-4A61180B0F9A}">
      <dsp:nvSpPr>
        <dsp:cNvPr id="0" name=""/>
        <dsp:cNvSpPr/>
      </dsp:nvSpPr>
      <dsp:spPr>
        <a:xfrm>
          <a:off x="3359239" y="791605"/>
          <a:ext cx="1992395" cy="37412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52773" rIns="99568" bIns="99568" numCol="1" spcCol="1270" anchor="t" anchorCtr="0">
          <a:noAutofit/>
        </a:bodyPr>
        <a:lstStyle/>
        <a:p>
          <a:pPr marL="57150" lvl="1" indent="-57150" algn="l" defTabSz="488950">
            <a:lnSpc>
              <a:spcPct val="90000"/>
            </a:lnSpc>
            <a:spcBef>
              <a:spcPct val="0"/>
            </a:spcBef>
            <a:spcAft>
              <a:spcPct val="15000"/>
            </a:spcAft>
            <a:buChar char="••"/>
          </a:pPr>
          <a:r>
            <a:rPr lang="fr-FR" sz="1100" b="1" kern="1200" dirty="0" smtClean="0"/>
            <a:t>Vœux</a:t>
          </a:r>
          <a:r>
            <a:rPr lang="fr-FR" sz="1100" kern="1200" dirty="0" smtClean="0"/>
            <a:t> de mobilité qui doivent être fait </a:t>
          </a:r>
          <a:r>
            <a:rPr lang="fr-FR" sz="1100" b="1" kern="1200" dirty="0" smtClean="0"/>
            <a:t>au regard de vos projets</a:t>
          </a:r>
          <a:r>
            <a:rPr lang="fr-FR" sz="1100" kern="1200" dirty="0" smtClean="0"/>
            <a:t> de poursuites d’études ou projets professionnels</a:t>
          </a:r>
          <a:endParaRPr lang="fr-FR" sz="1100" b="1" kern="1200" dirty="0"/>
        </a:p>
        <a:p>
          <a:pPr marL="57150" lvl="1" indent="-57150" algn="l" defTabSz="488950">
            <a:lnSpc>
              <a:spcPct val="90000"/>
            </a:lnSpc>
            <a:spcBef>
              <a:spcPct val="0"/>
            </a:spcBef>
            <a:spcAft>
              <a:spcPct val="15000"/>
            </a:spcAft>
            <a:buChar char="••"/>
          </a:pPr>
          <a:endParaRPr lang="fr-FR" sz="1100" b="1" kern="1200" dirty="0"/>
        </a:p>
        <a:p>
          <a:pPr marL="57150" lvl="1" indent="-57150" algn="l" defTabSz="488950">
            <a:lnSpc>
              <a:spcPct val="90000"/>
            </a:lnSpc>
            <a:spcBef>
              <a:spcPct val="0"/>
            </a:spcBef>
            <a:spcAft>
              <a:spcPct val="15000"/>
            </a:spcAft>
            <a:buChar char="••"/>
          </a:pPr>
          <a:r>
            <a:rPr lang="fr-FR" sz="1100" b="1" kern="1200" dirty="0" smtClean="0"/>
            <a:t>Destinations validées avec votre équipe pédagogique</a:t>
          </a:r>
          <a:endParaRPr lang="fr-FR" sz="1100" b="1" kern="1200" dirty="0"/>
        </a:p>
      </dsp:txBody>
      <dsp:txXfrm>
        <a:off x="3359239" y="791605"/>
        <a:ext cx="1992395" cy="3741227"/>
      </dsp:txXfrm>
    </dsp:sp>
    <dsp:sp modelId="{93789C9D-8ECC-43C2-89FF-2A2FB10065A3}">
      <dsp:nvSpPr>
        <dsp:cNvPr id="0" name=""/>
        <dsp:cNvSpPr/>
      </dsp:nvSpPr>
      <dsp:spPr>
        <a:xfrm>
          <a:off x="2959244" y="263612"/>
          <a:ext cx="799988" cy="799988"/>
        </a:xfrm>
        <a:prstGeom prst="rect">
          <a:avLst/>
        </a:prstGeom>
        <a:blipFill>
          <a:blip xmlns:r="http://schemas.openxmlformats.org/officeDocument/2006/relationships" r:embed="rId3" cstate="hq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DA516-6CF9-4A0A-9E15-DF28BF9E6C18}">
      <dsp:nvSpPr>
        <dsp:cNvPr id="0" name=""/>
        <dsp:cNvSpPr/>
      </dsp:nvSpPr>
      <dsp:spPr>
        <a:xfrm rot="16200000">
          <a:off x="4193955" y="2462221"/>
          <a:ext cx="3741227" cy="39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773" bIns="0" numCol="1" spcCol="1270" anchor="t" anchorCtr="0">
          <a:noAutofit/>
        </a:bodyPr>
        <a:lstStyle/>
        <a:p>
          <a:pPr lvl="0" algn="r" defTabSz="1022350">
            <a:lnSpc>
              <a:spcPct val="90000"/>
            </a:lnSpc>
            <a:spcBef>
              <a:spcPct val="0"/>
            </a:spcBef>
            <a:spcAft>
              <a:spcPct val="35000"/>
            </a:spcAft>
          </a:pPr>
          <a:r>
            <a:rPr lang="fr-FR" sz="2300" b="1" kern="1200" dirty="0" smtClean="0">
              <a:solidFill>
                <a:srgbClr val="FFC000"/>
              </a:solidFill>
            </a:rPr>
            <a:t>Choix des </a:t>
          </a:r>
          <a:r>
            <a:rPr lang="fr-FR" sz="2300" b="1" kern="1200" dirty="0" err="1" smtClean="0">
              <a:solidFill>
                <a:srgbClr val="FFC000"/>
              </a:solidFill>
            </a:rPr>
            <a:t>voeux</a:t>
          </a:r>
          <a:endParaRPr lang="fr-FR" sz="2300" b="1" kern="1200" dirty="0">
            <a:solidFill>
              <a:srgbClr val="FFC000"/>
            </a:solidFill>
          </a:endParaRPr>
        </a:p>
      </dsp:txBody>
      <dsp:txXfrm>
        <a:off x="4193955" y="2462221"/>
        <a:ext cx="3741227" cy="399994"/>
      </dsp:txXfrm>
    </dsp:sp>
    <dsp:sp modelId="{DB704DD9-E4F0-4574-B146-D18489A1A453}">
      <dsp:nvSpPr>
        <dsp:cNvPr id="0" name=""/>
        <dsp:cNvSpPr/>
      </dsp:nvSpPr>
      <dsp:spPr>
        <a:xfrm>
          <a:off x="6264566" y="791605"/>
          <a:ext cx="1992395" cy="37412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52773" rIns="99568" bIns="99568" numCol="1" spcCol="1270" anchor="t" anchorCtr="0">
          <a:noAutofit/>
        </a:bodyPr>
        <a:lstStyle/>
        <a:p>
          <a:pPr marL="57150" lvl="1" indent="-57150" algn="l" defTabSz="488950">
            <a:lnSpc>
              <a:spcPct val="90000"/>
            </a:lnSpc>
            <a:spcBef>
              <a:spcPct val="0"/>
            </a:spcBef>
            <a:spcAft>
              <a:spcPct val="15000"/>
            </a:spcAft>
            <a:buChar char="••"/>
          </a:pPr>
          <a:r>
            <a:rPr lang="fr-FR" sz="1100" b="1" kern="1200" dirty="0" smtClean="0"/>
            <a:t>Un seul vœu sera attribué à l’étudiant</a:t>
          </a:r>
          <a:endParaRPr lang="fr-FR" sz="1100" b="1" kern="1200" dirty="0"/>
        </a:p>
        <a:p>
          <a:pPr marL="57150" lvl="1" indent="-57150" algn="l" defTabSz="488950">
            <a:lnSpc>
              <a:spcPct val="90000"/>
            </a:lnSpc>
            <a:spcBef>
              <a:spcPct val="0"/>
            </a:spcBef>
            <a:spcAft>
              <a:spcPct val="15000"/>
            </a:spcAft>
            <a:buChar char="••"/>
          </a:pPr>
          <a:endParaRPr lang="fr-FR" sz="1100" b="1" kern="1200" dirty="0"/>
        </a:p>
        <a:p>
          <a:pPr marL="57150" lvl="1" indent="-57150" algn="l" defTabSz="488950">
            <a:lnSpc>
              <a:spcPct val="90000"/>
            </a:lnSpc>
            <a:spcBef>
              <a:spcPct val="0"/>
            </a:spcBef>
            <a:spcAft>
              <a:spcPct val="15000"/>
            </a:spcAft>
            <a:buChar char="••"/>
          </a:pPr>
          <a:r>
            <a:rPr lang="fr-FR" sz="1100" kern="1200" dirty="0" smtClean="0"/>
            <a:t>Chaque </a:t>
          </a:r>
          <a:r>
            <a:rPr lang="fr-FR" sz="1100" b="1" kern="1200" dirty="0" smtClean="0"/>
            <a:t>vœu</a:t>
          </a:r>
          <a:r>
            <a:rPr lang="fr-FR" sz="1100" kern="1200" dirty="0" smtClean="0"/>
            <a:t> doit être </a:t>
          </a:r>
          <a:r>
            <a:rPr lang="fr-FR" sz="1100" b="1" kern="1200" dirty="0" smtClean="0"/>
            <a:t>motivé</a:t>
          </a:r>
          <a:r>
            <a:rPr lang="fr-FR" sz="1100" kern="1200" dirty="0" smtClean="0"/>
            <a:t>, et correspondre à une véritable envie de départ. </a:t>
          </a:r>
          <a:br>
            <a:rPr lang="fr-FR" sz="1100" kern="1200" dirty="0" smtClean="0"/>
          </a:br>
          <a:endParaRPr lang="fr-FR" sz="1100" b="1" kern="1200" dirty="0"/>
        </a:p>
        <a:p>
          <a:pPr marL="57150" lvl="1" indent="-57150" algn="l" defTabSz="488950">
            <a:lnSpc>
              <a:spcPct val="90000"/>
            </a:lnSpc>
            <a:spcBef>
              <a:spcPct val="0"/>
            </a:spcBef>
            <a:spcAft>
              <a:spcPct val="15000"/>
            </a:spcAft>
            <a:buChar char="••"/>
          </a:pPr>
          <a:r>
            <a:rPr lang="fr-FR" sz="1100" kern="1200" dirty="0" smtClean="0"/>
            <a:t>Si vous faites 6 vœux, et que vous n’êtes pris que sur votre 6</a:t>
          </a:r>
          <a:r>
            <a:rPr lang="fr-FR" sz="1100" kern="1200" baseline="30000" dirty="0" smtClean="0"/>
            <a:t>e</a:t>
          </a:r>
          <a:r>
            <a:rPr lang="fr-FR" sz="1100" kern="1200" dirty="0" smtClean="0"/>
            <a:t> vœux, </a:t>
          </a:r>
          <a:r>
            <a:rPr lang="fr-FR" sz="1100" b="1" kern="1200" dirty="0" smtClean="0"/>
            <a:t>vous vous engagez à partir sur cette destination avec autant de sérieux que sur votre 1</a:t>
          </a:r>
          <a:r>
            <a:rPr lang="fr-FR" sz="1100" b="1" kern="1200" baseline="30000" dirty="0" smtClean="0"/>
            <a:t>er</a:t>
          </a:r>
          <a:r>
            <a:rPr lang="fr-FR" sz="1100" b="1" kern="1200" dirty="0" smtClean="0"/>
            <a:t> vœu. </a:t>
          </a:r>
          <a:br>
            <a:rPr lang="fr-FR" sz="1100" b="1" kern="1200" dirty="0" smtClean="0"/>
          </a:br>
          <a:endParaRPr lang="fr-FR" sz="1100" b="1" kern="1200" dirty="0"/>
        </a:p>
        <a:p>
          <a:pPr marL="57150" lvl="1" indent="-57150" algn="l" defTabSz="488950">
            <a:lnSpc>
              <a:spcPct val="90000"/>
            </a:lnSpc>
            <a:spcBef>
              <a:spcPct val="0"/>
            </a:spcBef>
            <a:spcAft>
              <a:spcPct val="15000"/>
            </a:spcAft>
            <a:buChar char="••"/>
          </a:pPr>
          <a:r>
            <a:rPr lang="fr-FR" sz="1100" kern="1200" dirty="0" smtClean="0"/>
            <a:t>Rien ne vous oblige à faire 6 vœux. </a:t>
          </a:r>
          <a:r>
            <a:rPr lang="en-US" sz="1100" b="1" kern="1200" dirty="0" smtClean="0">
              <a:solidFill>
                <a:schemeClr val="tx1">
                  <a:lumMod val="95000"/>
                  <a:lumOff val="5000"/>
                </a:schemeClr>
              </a:solidFill>
              <a:latin typeface="Montserrat-Bold"/>
              <a:ea typeface="+mj-ea"/>
              <a:cs typeface="Montserrat-Bold"/>
            </a:rPr>
            <a:t/>
          </a:r>
          <a:br>
            <a:rPr lang="en-US" sz="1100" b="1" kern="1200" dirty="0" smtClean="0">
              <a:solidFill>
                <a:schemeClr val="tx1">
                  <a:lumMod val="95000"/>
                  <a:lumOff val="5000"/>
                </a:schemeClr>
              </a:solidFill>
              <a:latin typeface="Montserrat-Bold"/>
              <a:ea typeface="+mj-ea"/>
              <a:cs typeface="Montserrat-Bold"/>
            </a:rPr>
          </a:br>
          <a:endParaRPr lang="fr-FR" sz="1100" b="1" kern="1200" dirty="0"/>
        </a:p>
      </dsp:txBody>
      <dsp:txXfrm>
        <a:off x="6264566" y="791605"/>
        <a:ext cx="1992395" cy="3741227"/>
      </dsp:txXfrm>
    </dsp:sp>
    <dsp:sp modelId="{58F59260-CE2F-436A-A934-BBED8A3B1C4C}">
      <dsp:nvSpPr>
        <dsp:cNvPr id="0" name=""/>
        <dsp:cNvSpPr/>
      </dsp:nvSpPr>
      <dsp:spPr>
        <a:xfrm>
          <a:off x="5864572" y="263612"/>
          <a:ext cx="799988" cy="799988"/>
        </a:xfrm>
        <a:prstGeom prst="rect">
          <a:avLst/>
        </a:prstGeom>
        <a:blipFill>
          <a:blip xmlns:r="http://schemas.openxmlformats.org/officeDocument/2006/relationships" r:embed="rId4">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6BEB-EE60-4DBC-89D2-754B757CD6E7}" type="datetimeFigureOut">
              <a:rPr lang="en-US" smtClean="0"/>
              <a:t>9/16/2021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6D8DA-7125-4CA3-828C-7DD38985E502}"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Bonjour à tous ! Bienvenue</a:t>
            </a:r>
            <a:r>
              <a:rPr lang="fr-FR" baseline="0" dirty="0" smtClean="0"/>
              <a:t> à la présentation : comment candidater à une mobilité internationale à l’UGA. </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a:t>
            </a:fld>
            <a:endParaRPr lang="en-US"/>
          </a:p>
        </p:txBody>
      </p:sp>
    </p:spTree>
    <p:extLst>
      <p:ext uri="{BB962C8B-B14F-4D97-AF65-F5344CB8AC3E}">
        <p14:creationId xmlns:p14="http://schemas.microsoft.com/office/powerpoint/2010/main" val="335129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L’évaluation</a:t>
            </a:r>
            <a:r>
              <a:rPr lang="fr-FR" baseline="0" dirty="0" smtClean="0"/>
              <a:t> de votre dossier se fera en 2 temps : une première évaluation en composante (points) puis une en commission centrale (points). Ces deux évaluations seront cumulées et vous donneront un score sur qui permettra de vous attribuer (ou non) un de vos vœux). </a:t>
            </a:r>
          </a:p>
          <a:p>
            <a:endParaRPr lang="fr-FR" dirty="0" smtClean="0"/>
          </a:p>
          <a:p>
            <a:r>
              <a:rPr lang="fr-FR" dirty="0" smtClean="0"/>
              <a:t>Votre</a:t>
            </a:r>
            <a:r>
              <a:rPr lang="fr-FR" baseline="0" dirty="0" smtClean="0"/>
              <a:t> candidature évaluera les critères suivants :</a:t>
            </a:r>
          </a:p>
          <a:p>
            <a:endParaRPr lang="fr-FR" baseline="0" dirty="0" smtClean="0"/>
          </a:p>
          <a:p>
            <a:pPr marL="171450" indent="-171450">
              <a:buFont typeface="Arial" panose="020B0604020202020204" pitchFamily="34" charset="0"/>
              <a:buChar char="•"/>
            </a:pPr>
            <a:r>
              <a:rPr lang="fr-FR" baseline="0" dirty="0" smtClean="0"/>
              <a:t>Votre motivation réelle pour chacun de vos vœux. </a:t>
            </a:r>
          </a:p>
          <a:p>
            <a:pPr marL="171450" indent="-171450">
              <a:buFont typeface="Arial" panose="020B0604020202020204" pitchFamily="34" charset="0"/>
              <a:buChar char="•"/>
            </a:pPr>
            <a:r>
              <a:rPr lang="fr-FR" baseline="0" dirty="0" smtClean="0"/>
              <a:t>Une moyenne supérieure à 12/20 sur vos deux dernières années d’études est généralement demandée par la plupart de nos partenaires. </a:t>
            </a:r>
          </a:p>
          <a:p>
            <a:pPr marL="171450" indent="-171450">
              <a:buFont typeface="Arial" panose="020B0604020202020204" pitchFamily="34" charset="0"/>
              <a:buChar char="•"/>
            </a:pPr>
            <a:r>
              <a:rPr lang="fr-FR" baseline="0" dirty="0" smtClean="0"/>
              <a:t>Des choix pédagogique en accord avec votre formation actuelle et votre projet d’étude.  </a:t>
            </a:r>
          </a:p>
          <a:p>
            <a:pPr marL="171450" indent="-171450">
              <a:buFont typeface="Arial" panose="020B0604020202020204" pitchFamily="34" charset="0"/>
              <a:buChar char="•"/>
            </a:pPr>
            <a:r>
              <a:rPr lang="fr-FR" baseline="0" dirty="0" smtClean="0"/>
              <a:t>La majorité des destinations demande des test de langue et ont des niveaux prédéfinis. Anticiper de les passer dès que possible afin d’avoir vos résultats d’ici la fin décembre. </a:t>
            </a:r>
          </a:p>
          <a:p>
            <a:pPr marL="171450" indent="-171450">
              <a:buFont typeface="Arial" panose="020B0604020202020204" pitchFamily="34" charset="0"/>
              <a:buChar char="•"/>
            </a:pPr>
            <a:r>
              <a:rPr lang="fr-FR" baseline="0" dirty="0" smtClean="0"/>
              <a:t>Vos engagements extra scolaire peuvent jouer en votre faveur et ajouter des points à votre dossier. </a:t>
            </a:r>
          </a:p>
          <a:p>
            <a:pPr marL="171450" indent="-171450">
              <a:buFont typeface="Arial" panose="020B0604020202020204" pitchFamily="34" charset="0"/>
              <a:buChar char="•"/>
            </a:pPr>
            <a:r>
              <a:rPr lang="fr-FR" baseline="0" dirty="0" smtClean="0"/>
              <a:t>Enfin un projet réalisable au niveau financier est indispensable. </a:t>
            </a:r>
          </a:p>
          <a:p>
            <a:pPr marL="171450" indent="-171450">
              <a:buFont typeface="Arial" panose="020B0604020202020204" pitchFamily="34" charset="0"/>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13</a:t>
            </a:fld>
            <a:endParaRPr lang="en-US"/>
          </a:p>
        </p:txBody>
      </p:sp>
    </p:spTree>
    <p:extLst>
      <p:ext uri="{BB962C8B-B14F-4D97-AF65-F5344CB8AC3E}">
        <p14:creationId xmlns:p14="http://schemas.microsoft.com/office/powerpoint/2010/main" val="37182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Impressions écran à</a:t>
            </a:r>
            <a:r>
              <a:rPr lang="fr-FR" baseline="0" dirty="0" smtClean="0"/>
              <a:t> changer au besoin</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15</a:t>
            </a:fld>
            <a:endParaRPr lang="en-US"/>
          </a:p>
        </p:txBody>
      </p:sp>
    </p:spTree>
    <p:extLst>
      <p:ext uri="{BB962C8B-B14F-4D97-AF65-F5344CB8AC3E}">
        <p14:creationId xmlns:p14="http://schemas.microsoft.com/office/powerpoint/2010/main" val="292843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Enlever</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17</a:t>
            </a:fld>
            <a:endParaRPr lang="en-US"/>
          </a:p>
        </p:txBody>
      </p:sp>
    </p:spTree>
    <p:extLst>
      <p:ext uri="{BB962C8B-B14F-4D97-AF65-F5344CB8AC3E}">
        <p14:creationId xmlns:p14="http://schemas.microsoft.com/office/powerpoint/2010/main" val="59448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Tableau de budgétisation</a:t>
            </a:r>
            <a:r>
              <a:rPr lang="fr-FR" baseline="0" dirty="0" smtClean="0"/>
              <a:t> à changer = impression écran</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18</a:t>
            </a:fld>
            <a:endParaRPr lang="en-US"/>
          </a:p>
        </p:txBody>
      </p:sp>
    </p:spTree>
    <p:extLst>
      <p:ext uri="{BB962C8B-B14F-4D97-AF65-F5344CB8AC3E}">
        <p14:creationId xmlns:p14="http://schemas.microsoft.com/office/powerpoint/2010/main" val="154819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Replacement à préciser </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19</a:t>
            </a:fld>
            <a:endParaRPr lang="en-US"/>
          </a:p>
        </p:txBody>
      </p:sp>
    </p:spTree>
    <p:extLst>
      <p:ext uri="{BB962C8B-B14F-4D97-AF65-F5344CB8AC3E}">
        <p14:creationId xmlns:p14="http://schemas.microsoft.com/office/powerpoint/2010/main" val="290329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Replacement à préciser on sait que motivation</a:t>
            </a:r>
            <a:r>
              <a:rPr lang="fr-FR" baseline="0" dirty="0" smtClean="0"/>
              <a:t> demandée derrière chaque vœu. Mais on évalue aussi le projet global : pourquoi un départ à l’international et qu’est ce que ca va vous apporter, donc on essaie de vous donner cette opportunité en élargissant le champs des possibles. </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20</a:t>
            </a:fld>
            <a:endParaRPr lang="en-US"/>
          </a:p>
        </p:txBody>
      </p:sp>
    </p:spTree>
    <p:extLst>
      <p:ext uri="{BB962C8B-B14F-4D97-AF65-F5344CB8AC3E}">
        <p14:creationId xmlns:p14="http://schemas.microsoft.com/office/powerpoint/2010/main" val="213547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Replacement à préciser on sait que motivation</a:t>
            </a:r>
            <a:r>
              <a:rPr lang="fr-FR" baseline="0" dirty="0" smtClean="0"/>
              <a:t> demandée derrière chaque vœu. Mais on évalue aussi le projet global : pourquoi un départ à l’international et qu’est ce que ca va vous apporter, donc on essaie de vous donner cette opportunité en élargissant le champs des possibles. </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21</a:t>
            </a:fld>
            <a:endParaRPr lang="en-US"/>
          </a:p>
        </p:txBody>
      </p:sp>
    </p:spTree>
    <p:extLst>
      <p:ext uri="{BB962C8B-B14F-4D97-AF65-F5344CB8AC3E}">
        <p14:creationId xmlns:p14="http://schemas.microsoft.com/office/powerpoint/2010/main" val="29443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grands principes d’une candidature</a:t>
            </a:r>
            <a:r>
              <a:rPr lang="fr-FR" baseline="0" dirty="0" smtClean="0"/>
              <a:t> sont les suivants : </a:t>
            </a:r>
          </a:p>
          <a:p>
            <a:endParaRPr lang="fr-FR" baseline="0" dirty="0" smtClean="0"/>
          </a:p>
          <a:p>
            <a:pPr marL="171450" indent="-171450">
              <a:buFont typeface="Arial" panose="020B0604020202020204" pitchFamily="34" charset="0"/>
              <a:buChar char="•"/>
            </a:pPr>
            <a:r>
              <a:rPr lang="fr-FR" baseline="0" dirty="0" smtClean="0"/>
              <a:t>Etre bien préparé en amont : Vous devrez commencer la préparation du projet 1 an avant votre départ. Le principe le plus important et obligatoire est de respecter scrupuleusement les délais et dates de candidatures. Si vous êtes en retard ou qu’il vous manque des documents, vous vous exposer à l’annulation de votre candidature. Afin d’éviter ce cas là, vous devrez faire preuve d’anticipation et rassembler au plus vite les documents essentiels comme : passeport, test de langue, relevé de notes, assurances…  Votre candidature se ferra de manière automne, il ne tiens donc qu’à vous de réussir votre projet. </a:t>
            </a:r>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r>
              <a:rPr lang="fr-FR" baseline="0" dirty="0" smtClean="0"/>
              <a:t>Faire valider votre année pédagogiquement : Une année d’échange internationale reste un année d’étude et vous devrez donc impérativement avoir validé votre projet et vos choix de cours avec votre équipe pédagogique en composante avant de partir. </a:t>
            </a:r>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r>
              <a:rPr lang="fr-FR" baseline="0" dirty="0" smtClean="0"/>
              <a:t>Enfin un projet de mobilité demande beaucoup de sérieux : Comme 1 seul vœux vous sera attribué, vous devrez avoir une réelle motivation pour chacun et être prêt à partir sur tous. Vous n’êtes pas obligé de faire 6 vœux, faites seulement ceux où vous avez un vrai désir de partir. </a:t>
            </a:r>
          </a:p>
          <a:p>
            <a:pPr marL="171450" indent="-171450">
              <a:buFont typeface="Arial" panose="020B0604020202020204" pitchFamily="34" charset="0"/>
              <a:buChar char="•"/>
            </a:pPr>
            <a:r>
              <a:rPr lang="fr-FR" dirty="0" smtClean="0"/>
              <a:t>Vous êtes dans projet</a:t>
            </a:r>
            <a:r>
              <a:rPr lang="fr-FR" baseline="0" dirty="0" smtClean="0"/>
              <a:t> qui demande indépendance et autonomie, vos parents ne seront pas nos interlocuteurs. Nous comprenons leur implication dans vos projets mais imaginez vos parents appeler un employeur parce que vous n’avez pas eu le poste : quelle image de vous? Quelle crédibilité?</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4</a:t>
            </a:fld>
            <a:endParaRPr lang="en-US"/>
          </a:p>
        </p:txBody>
      </p:sp>
    </p:spTree>
    <p:extLst>
      <p:ext uri="{BB962C8B-B14F-4D97-AF65-F5344CB8AC3E}">
        <p14:creationId xmlns:p14="http://schemas.microsoft.com/office/powerpoint/2010/main" val="119461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grands principes d’une candidature</a:t>
            </a:r>
            <a:r>
              <a:rPr lang="fr-FR" baseline="0" dirty="0" smtClean="0"/>
              <a:t> sont les suivants : </a:t>
            </a:r>
          </a:p>
          <a:p>
            <a:endParaRPr lang="fr-FR" baseline="0" dirty="0" smtClean="0"/>
          </a:p>
          <a:p>
            <a:pPr marL="171450" indent="-171450">
              <a:buFont typeface="Arial" panose="020B0604020202020204" pitchFamily="34" charset="0"/>
              <a:buChar char="•"/>
            </a:pPr>
            <a:r>
              <a:rPr lang="fr-FR" baseline="0" dirty="0" smtClean="0"/>
              <a:t>Etre bien préparé en amont : Vous devrez commencer la préparation du projet 1 an avant votre départ. Le principe le plus important et obligatoire est de respecter scrupuleusement les délais et dates de candidatures. Si vous êtes en retard ou qu’il vous manque des documents, vous vous exposer à l’annulation de votre candidature. Afin d’éviter ce cas là, vous devrez faire preuve d’anticipation et rassembler au plus vite les documents essentiels comme : passeport, test de langue, relevé de notes, assurances…  Votre candidature se ferra de manière automne, il ne tiens donc qu’à vous de réussir votre projet. </a:t>
            </a:r>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r>
              <a:rPr lang="fr-FR" baseline="0" dirty="0" smtClean="0"/>
              <a:t>Faire valider votre année pédagogiquement : Une année d’échange internationale reste un année d’étude et vous devrez donc impérativement avoir validé votre projet et vos choix de cours avec votre équipe pédagogique en composante avant de partir. </a:t>
            </a:r>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r>
              <a:rPr lang="fr-FR" baseline="0" dirty="0" smtClean="0"/>
              <a:t>Enfin un projet de mobilité demande beaucoup de sérieux : Comme 1 seul vœux vous sera attribué, vous devrez avoir une réelle motivation pour chacun et être prêt à partir sur tous. Vous n’êtes pas obligé de faire 6 vœux, faites seulement ceux où vous avez un vrai désir de partir. </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5</a:t>
            </a:fld>
            <a:endParaRPr lang="en-US"/>
          </a:p>
        </p:txBody>
      </p:sp>
    </p:spTree>
    <p:extLst>
      <p:ext uri="{BB962C8B-B14F-4D97-AF65-F5344CB8AC3E}">
        <p14:creationId xmlns:p14="http://schemas.microsoft.com/office/powerpoint/2010/main" val="313259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Vous</a:t>
            </a:r>
            <a:r>
              <a:rPr lang="fr-FR" baseline="0" dirty="0" smtClean="0"/>
              <a:t> n’aurez qu’un seul formulaire de candidature en ligne à remplir comprenant tous vos vœux. Il sera disponible sur le LEO ou l’intranet de l’université du 15 octobre au 15 novembre. Tous les documents demandés seront à télécharger sur la plateforme et devront être au format PDF. Rapprochez vous de votre correspondant RI en composante si vous avez des doutes sur la validité de vos choix. </a:t>
            </a:r>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6</a:t>
            </a:fld>
            <a:endParaRPr lang="en-US"/>
          </a:p>
        </p:txBody>
      </p:sp>
    </p:spTree>
    <p:extLst>
      <p:ext uri="{BB962C8B-B14F-4D97-AF65-F5344CB8AC3E}">
        <p14:creationId xmlns:p14="http://schemas.microsoft.com/office/powerpoint/2010/main" val="33983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vous connectant sur</a:t>
            </a:r>
            <a:r>
              <a:rPr lang="fr-FR" baseline="0" dirty="0" smtClean="0"/>
              <a:t> la plateforme move-on, vous pourrez remplir le formulaire de candidature et ajouter les documents suivants au format </a:t>
            </a:r>
            <a:r>
              <a:rPr lang="fr-FR" baseline="0" dirty="0" err="1" smtClean="0"/>
              <a:t>pdf</a:t>
            </a:r>
            <a:r>
              <a:rPr lang="fr-FR" baseline="0" smtClean="0"/>
              <a:t>. </a:t>
            </a:r>
            <a:endParaRPr lang="fr-FR" baseline="0" dirty="0" smtClean="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8</a:t>
            </a:fld>
            <a:endParaRPr lang="en-US"/>
          </a:p>
        </p:txBody>
      </p:sp>
    </p:spTree>
    <p:extLst>
      <p:ext uri="{BB962C8B-B14F-4D97-AF65-F5344CB8AC3E}">
        <p14:creationId xmlns:p14="http://schemas.microsoft.com/office/powerpoint/2010/main" val="346712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Tous les modèles des</a:t>
            </a:r>
            <a:r>
              <a:rPr lang="fr-FR" baseline="0" dirty="0" smtClean="0"/>
              <a:t> documents à utiliser pour votre candidature seront disponible sur le LEO notamment : comment prévoyez vous de financer votre projet pour chaque destination, pré-choisir vos cours dans chacune des universités partenaires et une grille à remplir pour expliquer vos motivations pour chaque vœux. </a:t>
            </a:r>
          </a:p>
          <a:p>
            <a:r>
              <a:rPr lang="fr-FR" baseline="0" dirty="0" smtClean="0"/>
              <a:t>Mettre image à jour + liens</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9</a:t>
            </a:fld>
            <a:endParaRPr lang="en-US"/>
          </a:p>
        </p:txBody>
      </p:sp>
    </p:spTree>
    <p:extLst>
      <p:ext uri="{BB962C8B-B14F-4D97-AF65-F5344CB8AC3E}">
        <p14:creationId xmlns:p14="http://schemas.microsoft.com/office/powerpoint/2010/main" val="183973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L’évaluation</a:t>
            </a:r>
            <a:r>
              <a:rPr lang="fr-FR" baseline="0" dirty="0" smtClean="0"/>
              <a:t> de votre dossier se fera en 2 temps : une première évaluation en composante (points) puis une en commission centrale (points). Ces deux évaluations seront cumulées et vous donneront un score sur qui permettra de vous attribuer (ou non) un de vos vœux). </a:t>
            </a:r>
          </a:p>
          <a:p>
            <a:endParaRPr lang="fr-FR" dirty="0" smtClean="0"/>
          </a:p>
          <a:p>
            <a:r>
              <a:rPr lang="fr-FR" dirty="0" smtClean="0"/>
              <a:t>Votre</a:t>
            </a:r>
            <a:r>
              <a:rPr lang="fr-FR" baseline="0" dirty="0" smtClean="0"/>
              <a:t> candidature évaluera les critères suivants :</a:t>
            </a:r>
          </a:p>
          <a:p>
            <a:endParaRPr lang="fr-FR" baseline="0" dirty="0" smtClean="0"/>
          </a:p>
          <a:p>
            <a:pPr marL="171450" indent="-171450">
              <a:buFont typeface="Arial" panose="020B0604020202020204" pitchFamily="34" charset="0"/>
              <a:buChar char="•"/>
            </a:pPr>
            <a:r>
              <a:rPr lang="fr-FR" baseline="0" dirty="0" smtClean="0"/>
              <a:t>Votre motivation réelle pour chacun de vos vœux. </a:t>
            </a:r>
          </a:p>
          <a:p>
            <a:pPr marL="171450" indent="-171450">
              <a:buFont typeface="Arial" panose="020B0604020202020204" pitchFamily="34" charset="0"/>
              <a:buChar char="•"/>
            </a:pPr>
            <a:r>
              <a:rPr lang="fr-FR" baseline="0" dirty="0" smtClean="0"/>
              <a:t>Une moyenne supérieure à 12/20 sur vos deux dernières années d’études est généralement demandée par la plupart de nos partenaires. </a:t>
            </a:r>
          </a:p>
          <a:p>
            <a:pPr marL="171450" indent="-171450">
              <a:buFont typeface="Arial" panose="020B0604020202020204" pitchFamily="34" charset="0"/>
              <a:buChar char="•"/>
            </a:pPr>
            <a:r>
              <a:rPr lang="fr-FR" baseline="0" dirty="0" smtClean="0"/>
              <a:t>Des choix pédagogique en accord avec votre formation actuelle et votre projet d’étude.  </a:t>
            </a:r>
          </a:p>
          <a:p>
            <a:pPr marL="171450" indent="-171450">
              <a:buFont typeface="Arial" panose="020B0604020202020204" pitchFamily="34" charset="0"/>
              <a:buChar char="•"/>
            </a:pPr>
            <a:r>
              <a:rPr lang="fr-FR" baseline="0" dirty="0" smtClean="0"/>
              <a:t>La majorité des destinations demande des test de langue et ont des niveaux prédéfinis. Anticiper de les passer dès que possible afin d’avoir vos résultats d’ici la fin décembre. </a:t>
            </a:r>
          </a:p>
          <a:p>
            <a:pPr marL="171450" indent="-171450">
              <a:buFont typeface="Arial" panose="020B0604020202020204" pitchFamily="34" charset="0"/>
              <a:buChar char="•"/>
            </a:pPr>
            <a:r>
              <a:rPr lang="fr-FR" baseline="0" dirty="0" smtClean="0"/>
              <a:t>Vos engagements extra scolaire peuvent jouer en votre faveur et ajouter des points à votre dossier. </a:t>
            </a:r>
          </a:p>
          <a:p>
            <a:pPr marL="171450" indent="-171450">
              <a:buFont typeface="Arial" panose="020B0604020202020204" pitchFamily="34" charset="0"/>
              <a:buChar char="•"/>
            </a:pPr>
            <a:r>
              <a:rPr lang="fr-FR" baseline="0" dirty="0" smtClean="0"/>
              <a:t>Enfin un projet réalisable au niveau financier est indispensable. </a:t>
            </a:r>
          </a:p>
          <a:p>
            <a:pPr marL="171450" indent="-171450">
              <a:buFont typeface="Arial" panose="020B0604020202020204" pitchFamily="34" charset="0"/>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10</a:t>
            </a:fld>
            <a:endParaRPr lang="en-US"/>
          </a:p>
        </p:txBody>
      </p:sp>
    </p:spTree>
    <p:extLst>
      <p:ext uri="{BB962C8B-B14F-4D97-AF65-F5344CB8AC3E}">
        <p14:creationId xmlns:p14="http://schemas.microsoft.com/office/powerpoint/2010/main" val="295738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L’évaluation</a:t>
            </a:r>
            <a:r>
              <a:rPr lang="fr-FR" baseline="0" dirty="0" smtClean="0"/>
              <a:t> de votre dossier se fera en 2 temps : une première évaluation en composante (points) puis une en commission centrale (points). Ces deux évaluations seront cumulées et vous donneront un score sur qui permettra de vous attribuer (ou non) un de vos vœux). </a:t>
            </a:r>
          </a:p>
          <a:p>
            <a:endParaRPr lang="fr-FR" dirty="0" smtClean="0"/>
          </a:p>
          <a:p>
            <a:r>
              <a:rPr lang="fr-FR" dirty="0" smtClean="0"/>
              <a:t>Votre</a:t>
            </a:r>
            <a:r>
              <a:rPr lang="fr-FR" baseline="0" dirty="0" smtClean="0"/>
              <a:t> candidature évaluera les critères suivants :</a:t>
            </a:r>
          </a:p>
          <a:p>
            <a:endParaRPr lang="fr-FR" baseline="0" dirty="0" smtClean="0"/>
          </a:p>
          <a:p>
            <a:pPr marL="171450" indent="-171450">
              <a:buFont typeface="Arial" panose="020B0604020202020204" pitchFamily="34" charset="0"/>
              <a:buChar char="•"/>
            </a:pPr>
            <a:r>
              <a:rPr lang="fr-FR" baseline="0" dirty="0" smtClean="0"/>
              <a:t>Votre motivation réelle pour chacun de vos vœux. </a:t>
            </a:r>
          </a:p>
          <a:p>
            <a:pPr marL="171450" indent="-171450">
              <a:buFont typeface="Arial" panose="020B0604020202020204" pitchFamily="34" charset="0"/>
              <a:buChar char="•"/>
            </a:pPr>
            <a:r>
              <a:rPr lang="fr-FR" baseline="0" dirty="0" smtClean="0"/>
              <a:t>Une moyenne supérieure à 12/20 sur vos deux dernières années d’études est généralement demandée par la plupart de nos partenaires. </a:t>
            </a:r>
          </a:p>
          <a:p>
            <a:pPr marL="171450" indent="-171450">
              <a:buFont typeface="Arial" panose="020B0604020202020204" pitchFamily="34" charset="0"/>
              <a:buChar char="•"/>
            </a:pPr>
            <a:r>
              <a:rPr lang="fr-FR" baseline="0" dirty="0" smtClean="0"/>
              <a:t>Des choix pédagogique en accord avec votre formation actuelle et votre projet d’étude.  </a:t>
            </a:r>
          </a:p>
          <a:p>
            <a:pPr marL="171450" indent="-171450">
              <a:buFont typeface="Arial" panose="020B0604020202020204" pitchFamily="34" charset="0"/>
              <a:buChar char="•"/>
            </a:pPr>
            <a:r>
              <a:rPr lang="fr-FR" baseline="0" dirty="0" smtClean="0"/>
              <a:t>La majorité des destinations demande des test de langue et ont des niveaux prédéfinis. Anticiper de les passer dès que possible afin d’avoir vos résultats d’ici la fin décembre. </a:t>
            </a:r>
          </a:p>
          <a:p>
            <a:pPr marL="171450" indent="-171450">
              <a:buFont typeface="Arial" panose="020B0604020202020204" pitchFamily="34" charset="0"/>
              <a:buChar char="•"/>
            </a:pPr>
            <a:r>
              <a:rPr lang="fr-FR" baseline="0" dirty="0" smtClean="0"/>
              <a:t>Vos engagements extra scolaire peuvent jouer en votre faveur et ajouter des points à votre dossier. </a:t>
            </a:r>
          </a:p>
          <a:p>
            <a:pPr marL="171450" indent="-171450">
              <a:buFont typeface="Arial" panose="020B0604020202020204" pitchFamily="34" charset="0"/>
              <a:buChar char="•"/>
            </a:pPr>
            <a:r>
              <a:rPr lang="fr-FR" baseline="0" dirty="0" smtClean="0"/>
              <a:t>Enfin un projet réalisable au niveau financier est indispensable. </a:t>
            </a:r>
          </a:p>
          <a:p>
            <a:pPr marL="171450" indent="-171450">
              <a:buFont typeface="Arial" panose="020B0604020202020204" pitchFamily="34" charset="0"/>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11</a:t>
            </a:fld>
            <a:endParaRPr lang="en-US"/>
          </a:p>
        </p:txBody>
      </p:sp>
    </p:spTree>
    <p:extLst>
      <p:ext uri="{BB962C8B-B14F-4D97-AF65-F5344CB8AC3E}">
        <p14:creationId xmlns:p14="http://schemas.microsoft.com/office/powerpoint/2010/main" val="126923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L’évaluation</a:t>
            </a:r>
            <a:r>
              <a:rPr lang="fr-FR" baseline="0" dirty="0" smtClean="0"/>
              <a:t> de votre dossier se fera en 2 temps : une première évaluation en composante (points) puis une en commission centrale (points). Ces deux évaluations seront cumulées et vous donneront un score sur qui permettra de vous attribuer (ou non) un de vos vœux). </a:t>
            </a:r>
          </a:p>
          <a:p>
            <a:endParaRPr lang="fr-FR" dirty="0" smtClean="0"/>
          </a:p>
          <a:p>
            <a:r>
              <a:rPr lang="fr-FR" dirty="0" smtClean="0"/>
              <a:t>Votre</a:t>
            </a:r>
            <a:r>
              <a:rPr lang="fr-FR" baseline="0" dirty="0" smtClean="0"/>
              <a:t> candidature évaluera les critères suivants :</a:t>
            </a:r>
          </a:p>
          <a:p>
            <a:endParaRPr lang="fr-FR" baseline="0" dirty="0" smtClean="0"/>
          </a:p>
          <a:p>
            <a:pPr marL="171450" indent="-171450">
              <a:buFont typeface="Arial" panose="020B0604020202020204" pitchFamily="34" charset="0"/>
              <a:buChar char="•"/>
            </a:pPr>
            <a:r>
              <a:rPr lang="fr-FR" baseline="0" dirty="0" smtClean="0"/>
              <a:t>Votre motivation réelle pour chacun de vos vœux. </a:t>
            </a:r>
          </a:p>
          <a:p>
            <a:pPr marL="171450" indent="-171450">
              <a:buFont typeface="Arial" panose="020B0604020202020204" pitchFamily="34" charset="0"/>
              <a:buChar char="•"/>
            </a:pPr>
            <a:r>
              <a:rPr lang="fr-FR" baseline="0" dirty="0" smtClean="0"/>
              <a:t>Une moyenne supérieure à 12/20 sur vos deux dernières années d’études est généralement demandée par la plupart de nos partenaires. </a:t>
            </a:r>
          </a:p>
          <a:p>
            <a:pPr marL="171450" indent="-171450">
              <a:buFont typeface="Arial" panose="020B0604020202020204" pitchFamily="34" charset="0"/>
              <a:buChar char="•"/>
            </a:pPr>
            <a:r>
              <a:rPr lang="fr-FR" baseline="0" dirty="0" smtClean="0"/>
              <a:t>Des choix pédagogique en accord avec votre formation actuelle et votre projet d’étude.  </a:t>
            </a:r>
          </a:p>
          <a:p>
            <a:pPr marL="171450" indent="-171450">
              <a:buFont typeface="Arial" panose="020B0604020202020204" pitchFamily="34" charset="0"/>
              <a:buChar char="•"/>
            </a:pPr>
            <a:r>
              <a:rPr lang="fr-FR" baseline="0" dirty="0" smtClean="0"/>
              <a:t>La majorité des destinations demande des test de langue et ont des niveaux prédéfinis. Anticiper de les passer dès que possible afin d’avoir vos résultats d’ici la fin décembre. </a:t>
            </a:r>
          </a:p>
          <a:p>
            <a:pPr marL="171450" indent="-171450">
              <a:buFont typeface="Arial" panose="020B0604020202020204" pitchFamily="34" charset="0"/>
              <a:buChar char="•"/>
            </a:pPr>
            <a:r>
              <a:rPr lang="fr-FR" baseline="0" dirty="0" smtClean="0"/>
              <a:t>Vos engagements extra scolaire peuvent jouer en votre faveur et ajouter des points à votre dossier. </a:t>
            </a:r>
          </a:p>
          <a:p>
            <a:pPr marL="171450" indent="-171450">
              <a:buFont typeface="Arial" panose="020B0604020202020204" pitchFamily="34" charset="0"/>
              <a:buChar char="•"/>
            </a:pPr>
            <a:r>
              <a:rPr lang="fr-FR" baseline="0" dirty="0" smtClean="0"/>
              <a:t>Enfin un projet réalisable au niveau financier est indispensable. </a:t>
            </a:r>
          </a:p>
          <a:p>
            <a:pPr marL="171450" indent="-171450">
              <a:buFont typeface="Arial" panose="020B0604020202020204" pitchFamily="34" charset="0"/>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12</a:t>
            </a:fld>
            <a:endParaRPr lang="en-US"/>
          </a:p>
        </p:txBody>
      </p:sp>
    </p:spTree>
    <p:extLst>
      <p:ext uri="{BB962C8B-B14F-4D97-AF65-F5344CB8AC3E}">
        <p14:creationId xmlns:p14="http://schemas.microsoft.com/office/powerpoint/2010/main" val="444778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317437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56695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0839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11274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r>
              <a:rPr lang="en-US" dirty="0"/>
              <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2349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1126376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256800"/>
      </p:ext>
    </p:extLst>
  </p:cSld>
  <p:clrMap bg1="lt1" tx1="dk1" bg2="lt2" tx2="dk2" accent1="accent1" accent2="accent2" accent3="accent3" accent4="accent4" accent5="accent5" accent6="accent6" hlink="hlink" folHlink="folHlink"/>
  <p:sldLayoutIdLst>
    <p:sldLayoutId id="2147483737" r:id="rId1"/>
    <p:sldLayoutId id="2147483757" r:id="rId2"/>
    <p:sldLayoutId id="2147483690" r:id="rId3"/>
    <p:sldLayoutId id="2147483692" r:id="rId4"/>
    <p:sldLayoutId id="2147483669" r:id="rId5"/>
    <p:sldLayoutId id="2147483740"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10.m4a"/><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audio" Target="../media/media10.m4a"/></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microsoft.com/office/2007/relationships/diagramDrawing" Target="../diagrams/drawing1.xml"/><Relationship Id="rId3" Type="http://schemas.microsoft.com/office/2007/relationships/media" Target="../media/media3.m4a"/><Relationship Id="rId7" Type="http://schemas.openxmlformats.org/officeDocument/2006/relationships/slideLayout" Target="../slideLayouts/slideLayout4.xml"/><Relationship Id="rId12"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diagramQuickStyle" Target="../diagrams/quickStyle1.xml"/><Relationship Id="rId5" Type="http://schemas.microsoft.com/office/2007/relationships/media" Target="../media/media4.m4a"/><Relationship Id="rId15" Type="http://schemas.openxmlformats.org/officeDocument/2006/relationships/image" Target="../media/image7.jpeg"/><Relationship Id="rId10" Type="http://schemas.openxmlformats.org/officeDocument/2006/relationships/diagramLayout" Target="../diagrams/layout1.xml"/><Relationship Id="rId4" Type="http://schemas.openxmlformats.org/officeDocument/2006/relationships/audio" Target="../media/media3.m4a"/><Relationship Id="rId9" Type="http://schemas.openxmlformats.org/officeDocument/2006/relationships/diagramData" Target="../diagrams/data1.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leo.univ-grenoble-alpes.fr/ma-candidature/"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8.m4a"/><Relationship Id="rId7" Type="http://schemas.openxmlformats.org/officeDocument/2006/relationships/hyperlink" Target="https://uga.moveonfr.com/publisher/1/fra"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audio" Target="../media/media8.m4a"/><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4AF73A0-E0AB-BB44-BCAE-196AA320CF4A}"/>
              </a:ext>
            </a:extLst>
          </p:cNvPr>
          <p:cNvSpPr txBox="1"/>
          <p:nvPr/>
        </p:nvSpPr>
        <p:spPr>
          <a:xfrm>
            <a:off x="6607906" y="2714775"/>
            <a:ext cx="4904509" cy="1200329"/>
          </a:xfrm>
          <a:prstGeom prst="rect">
            <a:avLst/>
          </a:prstGeom>
          <a:noFill/>
        </p:spPr>
        <p:txBody>
          <a:bodyPr wrap="square" rtlCol="0">
            <a:spAutoFit/>
          </a:bodyPr>
          <a:lstStyle/>
          <a:p>
            <a:pPr algn="r"/>
            <a:r>
              <a:rPr lang="fr-FR"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Comment candidater?</a:t>
            </a:r>
            <a:endPar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82E7FE83-C85C-AC4A-B550-DD85E44F26CF}"/>
              </a:ext>
            </a:extLst>
          </p:cNvPr>
          <p:cNvSpPr txBox="1"/>
          <p:nvPr/>
        </p:nvSpPr>
        <p:spPr>
          <a:xfrm>
            <a:off x="6692048" y="4444925"/>
            <a:ext cx="4806511" cy="707886"/>
          </a:xfrm>
          <a:prstGeom prst="rect">
            <a:avLst/>
          </a:prstGeom>
          <a:noFill/>
        </p:spPr>
        <p:txBody>
          <a:bodyPr wrap="square" rtlCol="0">
            <a:spAutoFit/>
          </a:bodyPr>
          <a:lstStyle/>
          <a:p>
            <a:pPr algn="r"/>
            <a:r>
              <a:rPr lang="fr-FR" sz="2000" dirty="0" smtClean="0">
                <a:solidFill>
                  <a:srgbClr val="E64513"/>
                </a:solidFill>
                <a:latin typeface="Verdana" panose="020B0604030504040204" pitchFamily="34" charset="0"/>
                <a:ea typeface="Verdana" panose="020B0604030504040204" pitchFamily="34" charset="0"/>
                <a:cs typeface="Verdana" panose="020B0604030504040204" pitchFamily="34" charset="0"/>
              </a:rPr>
              <a:t>Mobilités d’études à l’international -Septembre 2021 </a:t>
            </a: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454CC9F-C26B-E049-A481-B0CCACDF9445}"/>
              </a:ext>
            </a:extLst>
          </p:cNvPr>
          <p:cNvSpPr/>
          <p:nvPr/>
        </p:nvSpPr>
        <p:spPr>
          <a:xfrm>
            <a:off x="11093487" y="4267995"/>
            <a:ext cx="290945" cy="45719"/>
          </a:xfrm>
          <a:prstGeom prst="rect">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19" name="Espace réservé pour une image  1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22212" b="22212"/>
          <a:stretch>
            <a:fillRect/>
          </a:stretch>
        </p:blipFill>
        <p:spPr/>
      </p:pic>
      <p:pic>
        <p:nvPicPr>
          <p:cNvPr id="2" name="Image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2707" y="921884"/>
            <a:ext cx="2151725" cy="1440000"/>
          </a:xfrm>
          <a:prstGeom prst="rect">
            <a:avLst/>
          </a:prstGeom>
        </p:spPr>
      </p:pic>
      <p:sp>
        <p:nvSpPr>
          <p:cNvPr id="9" name="ZoneTexte 8"/>
          <p:cNvSpPr txBox="1"/>
          <p:nvPr/>
        </p:nvSpPr>
        <p:spPr>
          <a:xfrm>
            <a:off x="8085513" y="5489901"/>
            <a:ext cx="4106487" cy="646331"/>
          </a:xfrm>
          <a:prstGeom prst="rect">
            <a:avLst/>
          </a:prstGeom>
          <a:noFill/>
        </p:spPr>
        <p:txBody>
          <a:bodyPr wrap="square" rtlCol="0">
            <a:spAutoFit/>
          </a:bodyPr>
          <a:lstStyle/>
          <a:p>
            <a:r>
              <a:rPr lang="fr-FR" b="1" dirty="0">
                <a:solidFill>
                  <a:srgbClr val="FFC000"/>
                </a:solidFill>
                <a:latin typeface="Montserrat-Bold"/>
                <a:cs typeface="Montserrat-Bold"/>
              </a:rPr>
              <a:t>outgoing@univ-grenoble-alpes.fr</a:t>
            </a:r>
          </a:p>
          <a:p>
            <a:endParaRPr lang="fr-FR" dirty="0">
              <a:solidFill>
                <a:srgbClr val="FFC000"/>
              </a:solidFill>
            </a:endParaRPr>
          </a:p>
        </p:txBody>
      </p:sp>
      <p:pic>
        <p:nvPicPr>
          <p:cNvPr id="1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3638" y="286573"/>
            <a:ext cx="609600" cy="609600"/>
          </a:xfrm>
          <a:prstGeom prst="rect">
            <a:avLst/>
          </a:prstGeom>
        </p:spPr>
      </p:pic>
    </p:spTree>
    <p:extLst>
      <p:ext uri="{BB962C8B-B14F-4D97-AF65-F5344CB8AC3E}">
        <p14:creationId xmlns:p14="http://schemas.microsoft.com/office/powerpoint/2010/main" val="1640986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23"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4679" y="891832"/>
            <a:ext cx="4866488" cy="1200329"/>
          </a:xfrm>
          <a:prstGeom prst="rect">
            <a:avLst/>
          </a:prstGeom>
        </p:spPr>
        <p:txBody>
          <a:bodyPr wrap="square">
            <a:spAutoFit/>
          </a:bodyPr>
          <a:lstStyle/>
          <a:p>
            <a:r>
              <a:rPr lang="fr-FR" sz="2400" b="1" dirty="0" smtClean="0">
                <a:solidFill>
                  <a:srgbClr val="E74610"/>
                </a:solidFill>
              </a:rPr>
              <a:t>Le dossier : examen et évaluation sur les accords centraux/UGA</a:t>
            </a:r>
            <a:endParaRPr lang="fr-FR" sz="2400" b="1" dirty="0">
              <a:solidFill>
                <a:srgbClr val="E74610"/>
              </a:solidFill>
            </a:endParaRPr>
          </a:p>
        </p:txBody>
      </p:sp>
      <p:sp>
        <p:nvSpPr>
          <p:cNvPr id="7" name="ZoneTexte 6"/>
          <p:cNvSpPr txBox="1"/>
          <p:nvPr/>
        </p:nvSpPr>
        <p:spPr>
          <a:xfrm>
            <a:off x="288268" y="2189139"/>
            <a:ext cx="7415508" cy="4524315"/>
          </a:xfrm>
          <a:prstGeom prst="rect">
            <a:avLst/>
          </a:prstGeom>
          <a:noFill/>
        </p:spPr>
        <p:txBody>
          <a:bodyPr wrap="square" rtlCol="0">
            <a:spAutoFit/>
          </a:bodyPr>
          <a:lstStyle/>
          <a:p>
            <a:r>
              <a:rPr lang="fr-FR" b="1" dirty="0">
                <a:solidFill>
                  <a:schemeClr val="bg1"/>
                </a:solidFill>
              </a:rPr>
              <a:t>Seront étudiés </a:t>
            </a:r>
            <a:r>
              <a:rPr lang="fr-FR" dirty="0">
                <a:solidFill>
                  <a:schemeClr val="bg1"/>
                </a:solidFill>
              </a:rPr>
              <a:t>: </a:t>
            </a:r>
            <a:endParaRPr lang="fr-FR" dirty="0" smtClean="0">
              <a:solidFill>
                <a:schemeClr val="bg1"/>
              </a:solidFill>
            </a:endParaRPr>
          </a:p>
          <a:p>
            <a:endParaRPr lang="fr-FR" dirty="0">
              <a:solidFill>
                <a:schemeClr val="bg1"/>
              </a:solidFill>
            </a:endParaRPr>
          </a:p>
          <a:p>
            <a:pPr marL="742950" lvl="1" indent="-285750">
              <a:buFont typeface="Arial" panose="020B0604020202020204" pitchFamily="34" charset="0"/>
              <a:buChar char="•"/>
            </a:pPr>
            <a:r>
              <a:rPr lang="fr-FR" dirty="0">
                <a:solidFill>
                  <a:schemeClr val="bg1"/>
                </a:solidFill>
              </a:rPr>
              <a:t>Vos motivations à la mobilité </a:t>
            </a:r>
            <a:r>
              <a:rPr lang="fr-FR" dirty="0" smtClean="0">
                <a:solidFill>
                  <a:schemeClr val="bg1"/>
                </a:solidFill>
              </a:rPr>
              <a:t/>
            </a:r>
            <a:br>
              <a:rPr lang="fr-FR" dirty="0" smtClean="0">
                <a:solidFill>
                  <a:schemeClr val="bg1"/>
                </a:solidFill>
              </a:rPr>
            </a:br>
            <a:endParaRPr lang="fr-FR" dirty="0">
              <a:solidFill>
                <a:schemeClr val="bg1"/>
              </a:solidFill>
            </a:endParaRPr>
          </a:p>
          <a:p>
            <a:pPr marL="742950" lvl="1" indent="-285750">
              <a:buFont typeface="Arial" panose="020B0604020202020204" pitchFamily="34" charset="0"/>
              <a:buChar char="•"/>
            </a:pPr>
            <a:r>
              <a:rPr lang="fr-FR" dirty="0">
                <a:solidFill>
                  <a:schemeClr val="bg1"/>
                </a:solidFill>
              </a:rPr>
              <a:t>Vos notes sur les deux années précédant la </a:t>
            </a:r>
            <a:r>
              <a:rPr lang="fr-FR" dirty="0" smtClean="0">
                <a:solidFill>
                  <a:schemeClr val="bg1"/>
                </a:solidFill>
              </a:rPr>
              <a:t>candidature</a:t>
            </a:r>
            <a:br>
              <a:rPr lang="fr-FR" dirty="0" smtClean="0">
                <a:solidFill>
                  <a:schemeClr val="bg1"/>
                </a:solidFill>
              </a:rPr>
            </a:br>
            <a:endParaRPr lang="fr-FR" dirty="0">
              <a:solidFill>
                <a:schemeClr val="bg1"/>
              </a:solidFill>
            </a:endParaRPr>
          </a:p>
          <a:p>
            <a:pPr marL="742950" lvl="1" indent="-285750">
              <a:buFont typeface="Arial" panose="020B0604020202020204" pitchFamily="34" charset="0"/>
              <a:buChar char="•"/>
            </a:pPr>
            <a:r>
              <a:rPr lang="fr-FR" dirty="0">
                <a:solidFill>
                  <a:schemeClr val="bg1"/>
                </a:solidFill>
              </a:rPr>
              <a:t>Votre projet pédagogique (cohérence du choix de cours, et d’université</a:t>
            </a:r>
            <a:r>
              <a:rPr lang="fr-FR" dirty="0" smtClean="0">
                <a:solidFill>
                  <a:schemeClr val="bg1"/>
                </a:solidFill>
              </a:rPr>
              <a:t>)</a:t>
            </a:r>
            <a:br>
              <a:rPr lang="fr-FR" dirty="0" smtClean="0">
                <a:solidFill>
                  <a:schemeClr val="bg1"/>
                </a:solidFill>
              </a:rPr>
            </a:br>
            <a:endParaRPr lang="fr-FR" dirty="0">
              <a:solidFill>
                <a:schemeClr val="bg1"/>
              </a:solidFill>
            </a:endParaRPr>
          </a:p>
          <a:p>
            <a:pPr marL="742950" lvl="1" indent="-285750">
              <a:buFont typeface="Arial" panose="020B0604020202020204" pitchFamily="34" charset="0"/>
              <a:buChar char="•"/>
            </a:pPr>
            <a:r>
              <a:rPr lang="fr-FR" dirty="0" smtClean="0">
                <a:solidFill>
                  <a:schemeClr val="bg1"/>
                </a:solidFill>
              </a:rPr>
              <a:t>Votre </a:t>
            </a:r>
            <a:r>
              <a:rPr lang="fr-FR" dirty="0">
                <a:solidFill>
                  <a:schemeClr val="bg1"/>
                </a:solidFill>
              </a:rPr>
              <a:t>aptitude à faire valoir vos capacités transversales (activités hors études, </a:t>
            </a:r>
            <a:r>
              <a:rPr lang="fr-FR" dirty="0" smtClean="0">
                <a:solidFill>
                  <a:schemeClr val="bg1"/>
                </a:solidFill>
              </a:rPr>
              <a:t>préparation linguistique, expériences </a:t>
            </a:r>
            <a:r>
              <a:rPr lang="fr-FR" dirty="0">
                <a:solidFill>
                  <a:schemeClr val="bg1"/>
                </a:solidFill>
              </a:rPr>
              <a:t>pros, engagement associatif, sports, projets, loisirs, </a:t>
            </a:r>
            <a:r>
              <a:rPr lang="fr-FR" dirty="0" smtClean="0">
                <a:solidFill>
                  <a:schemeClr val="bg1"/>
                </a:solidFill>
              </a:rPr>
              <a:t>…)</a:t>
            </a:r>
            <a:br>
              <a:rPr lang="fr-FR" dirty="0" smtClean="0">
                <a:solidFill>
                  <a:schemeClr val="bg1"/>
                </a:solidFill>
              </a:rPr>
            </a:br>
            <a:endParaRPr lang="fr-FR" dirty="0">
              <a:solidFill>
                <a:schemeClr val="bg1"/>
              </a:solidFill>
            </a:endParaRPr>
          </a:p>
          <a:p>
            <a:pPr marL="742950" lvl="1" indent="-285750">
              <a:buFont typeface="Arial" panose="020B0604020202020204" pitchFamily="34" charset="0"/>
              <a:buChar char="•"/>
            </a:pPr>
            <a:r>
              <a:rPr lang="fr-FR" dirty="0">
                <a:solidFill>
                  <a:schemeClr val="bg1"/>
                </a:solidFill>
              </a:rPr>
              <a:t>Votre capacité à vous organiser en produisant un projet budgétaire par destination</a:t>
            </a:r>
          </a:p>
          <a:p>
            <a:endParaRPr lang="fr-FR" dirty="0"/>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71476" y="2267797"/>
            <a:ext cx="609600" cy="609600"/>
          </a:xfrm>
          <a:prstGeom prst="rect">
            <a:avLst/>
          </a:prstGeom>
        </p:spPr>
      </p:pic>
      <p:pic>
        <p:nvPicPr>
          <p:cNvPr id="5"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5079" y="409500"/>
            <a:ext cx="609600" cy="609600"/>
          </a:xfrm>
          <a:prstGeom prst="rect">
            <a:avLst/>
          </a:prstGeom>
        </p:spPr>
      </p:pic>
      <p:pic>
        <p:nvPicPr>
          <p:cNvPr id="6" name="Image 5"/>
          <p:cNvPicPr>
            <a:picLocks noChangeAspect="1"/>
          </p:cNvPicPr>
          <p:nvPr/>
        </p:nvPicPr>
        <p:blipFill>
          <a:blip r:embed="rId8"/>
          <a:stretch>
            <a:fillRect/>
          </a:stretch>
        </p:blipFill>
        <p:spPr>
          <a:xfrm>
            <a:off x="7920191" y="266011"/>
            <a:ext cx="3981450" cy="6343650"/>
          </a:xfrm>
          <a:prstGeom prst="rect">
            <a:avLst/>
          </a:prstGeom>
        </p:spPr>
      </p:pic>
    </p:spTree>
    <p:extLst>
      <p:ext uri="{BB962C8B-B14F-4D97-AF65-F5344CB8AC3E}">
        <p14:creationId xmlns:p14="http://schemas.microsoft.com/office/powerpoint/2010/main" val="492748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01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4679" y="891832"/>
            <a:ext cx="4866488" cy="461665"/>
          </a:xfrm>
          <a:prstGeom prst="rect">
            <a:avLst/>
          </a:prstGeom>
        </p:spPr>
        <p:txBody>
          <a:bodyPr wrap="square">
            <a:spAutoFit/>
          </a:bodyPr>
          <a:lstStyle/>
          <a:p>
            <a:r>
              <a:rPr lang="fr-FR" sz="2400" b="1" dirty="0" smtClean="0">
                <a:solidFill>
                  <a:srgbClr val="E74610"/>
                </a:solidFill>
              </a:rPr>
              <a:t>Attribution de vos </a:t>
            </a:r>
            <a:r>
              <a:rPr lang="fr-FR" sz="2400" b="1" dirty="0" err="1" smtClean="0">
                <a:solidFill>
                  <a:srgbClr val="E74610"/>
                </a:solidFill>
              </a:rPr>
              <a:t>voeux</a:t>
            </a:r>
            <a:endParaRPr lang="fr-FR" sz="2400" b="1" dirty="0">
              <a:solidFill>
                <a:srgbClr val="E74610"/>
              </a:solidFill>
            </a:endParaRPr>
          </a:p>
        </p:txBody>
      </p:sp>
      <p:pic>
        <p:nvPicPr>
          <p:cNvPr id="2" name="Image 1"/>
          <p:cNvPicPr>
            <a:picLocks noChangeAspect="1"/>
          </p:cNvPicPr>
          <p:nvPr/>
        </p:nvPicPr>
        <p:blipFill>
          <a:blip r:embed="rId3"/>
          <a:stretch>
            <a:fillRect/>
          </a:stretch>
        </p:blipFill>
        <p:spPr>
          <a:xfrm>
            <a:off x="4834244" y="1353497"/>
            <a:ext cx="6810375" cy="5210175"/>
          </a:xfrm>
          <a:prstGeom prst="rect">
            <a:avLst/>
          </a:prstGeom>
        </p:spPr>
      </p:pic>
    </p:spTree>
    <p:extLst>
      <p:ext uri="{BB962C8B-B14F-4D97-AF65-F5344CB8AC3E}">
        <p14:creationId xmlns:p14="http://schemas.microsoft.com/office/powerpoint/2010/main" val="381601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4679" y="891832"/>
            <a:ext cx="4866488" cy="461665"/>
          </a:xfrm>
          <a:prstGeom prst="rect">
            <a:avLst/>
          </a:prstGeom>
        </p:spPr>
        <p:txBody>
          <a:bodyPr wrap="square">
            <a:spAutoFit/>
          </a:bodyPr>
          <a:lstStyle/>
          <a:p>
            <a:r>
              <a:rPr lang="fr-FR" sz="2400" b="1" dirty="0" smtClean="0">
                <a:solidFill>
                  <a:srgbClr val="E74610"/>
                </a:solidFill>
              </a:rPr>
              <a:t>Si vous obtenez une place</a:t>
            </a:r>
            <a:endParaRPr lang="fr-FR" sz="2400" b="1" dirty="0">
              <a:solidFill>
                <a:srgbClr val="E74610"/>
              </a:solidFill>
            </a:endParaRPr>
          </a:p>
        </p:txBody>
      </p:sp>
      <p:sp>
        <p:nvSpPr>
          <p:cNvPr id="7" name="ZoneTexte 6"/>
          <p:cNvSpPr txBox="1"/>
          <p:nvPr/>
        </p:nvSpPr>
        <p:spPr>
          <a:xfrm>
            <a:off x="8561910" y="2354736"/>
            <a:ext cx="3276129" cy="3108543"/>
          </a:xfrm>
          <a:prstGeom prst="rect">
            <a:avLst/>
          </a:prstGeom>
          <a:noFill/>
        </p:spPr>
        <p:txBody>
          <a:bodyPr wrap="square" rtlCol="0">
            <a:spAutoFit/>
          </a:bodyPr>
          <a:lstStyle/>
          <a:p>
            <a:endParaRPr lang="fr-FR" sz="1400" dirty="0">
              <a:solidFill>
                <a:srgbClr val="FF0000"/>
              </a:solidFill>
            </a:endParaRPr>
          </a:p>
          <a:p>
            <a:endParaRPr lang="fr-FR" sz="1400" b="1" dirty="0" smtClean="0">
              <a:solidFill>
                <a:schemeClr val="bg1"/>
              </a:solidFill>
            </a:endParaRPr>
          </a:p>
          <a:p>
            <a:r>
              <a:rPr lang="fr-FR" sz="1400" b="1" dirty="0" smtClean="0">
                <a:solidFill>
                  <a:schemeClr val="bg1"/>
                </a:solidFill>
              </a:rPr>
              <a:t>La décision finale revient au partenaire : peuvent refuser ou annuler une arrivée jusqu’au dernier moment. </a:t>
            </a:r>
            <a:endParaRPr lang="fr-FR" sz="1400" b="1" dirty="0" smtClean="0">
              <a:solidFill>
                <a:schemeClr val="bg1"/>
              </a:solidFill>
            </a:endParaRPr>
          </a:p>
          <a:p>
            <a:endParaRPr lang="fr-FR" sz="1400" b="1" dirty="0" smtClean="0">
              <a:solidFill>
                <a:schemeClr val="bg1"/>
              </a:solidFill>
            </a:endParaRPr>
          </a:p>
          <a:p>
            <a:r>
              <a:rPr lang="fr-FR" sz="1400" b="1" dirty="0" smtClean="0">
                <a:solidFill>
                  <a:srgbClr val="FFC000"/>
                </a:solidFill>
              </a:rPr>
              <a:t>Attention </a:t>
            </a:r>
            <a:r>
              <a:rPr lang="fr-FR" sz="1400" b="1" dirty="0" smtClean="0">
                <a:solidFill>
                  <a:srgbClr val="FFC000"/>
                </a:solidFill>
              </a:rPr>
              <a:t>: vous êtes accompagnés dans l’élaboration de vos dossier pour limiter les risques et </a:t>
            </a:r>
            <a:r>
              <a:rPr lang="fr-FR" sz="1400" b="1" dirty="0" smtClean="0">
                <a:solidFill>
                  <a:srgbClr val="FFC000"/>
                </a:solidFill>
              </a:rPr>
              <a:t>hors </a:t>
            </a:r>
            <a:r>
              <a:rPr lang="fr-FR" sz="1400" b="1" dirty="0" smtClean="0">
                <a:solidFill>
                  <a:srgbClr val="FFC000"/>
                </a:solidFill>
              </a:rPr>
              <a:t>pandémie, les refus sont limités </a:t>
            </a:r>
            <a:r>
              <a:rPr lang="fr-FR" sz="1400" b="1" dirty="0" smtClean="0">
                <a:solidFill>
                  <a:srgbClr val="FFC000"/>
                </a:solidFill>
              </a:rPr>
              <a:t>mais soyez flexibles et prévoyez plan B (pas </a:t>
            </a:r>
            <a:r>
              <a:rPr lang="fr-FR" sz="1400" b="1" dirty="0" smtClean="0">
                <a:solidFill>
                  <a:srgbClr val="FFC000"/>
                </a:solidFill>
              </a:rPr>
              <a:t>forcément de la  </a:t>
            </a:r>
            <a:r>
              <a:rPr lang="fr-FR" sz="1400" b="1" dirty="0" smtClean="0">
                <a:solidFill>
                  <a:srgbClr val="FFC000"/>
                </a:solidFill>
              </a:rPr>
              <a:t>mobilité</a:t>
            </a:r>
            <a:r>
              <a:rPr lang="fr-FR" sz="1400" b="1" dirty="0" smtClean="0">
                <a:solidFill>
                  <a:srgbClr val="FFC000"/>
                </a:solidFill>
              </a:rPr>
              <a:t>).</a:t>
            </a:r>
            <a:endParaRPr lang="fr-FR" sz="1400" b="1" dirty="0">
              <a:solidFill>
                <a:srgbClr val="FFC000"/>
              </a:solidFill>
            </a:endParaRPr>
          </a:p>
        </p:txBody>
      </p:sp>
      <p:pic>
        <p:nvPicPr>
          <p:cNvPr id="2" name="Image 1"/>
          <p:cNvPicPr>
            <a:picLocks noChangeAspect="1"/>
          </p:cNvPicPr>
          <p:nvPr/>
        </p:nvPicPr>
        <p:blipFill>
          <a:blip r:embed="rId3"/>
          <a:stretch>
            <a:fillRect/>
          </a:stretch>
        </p:blipFill>
        <p:spPr>
          <a:xfrm>
            <a:off x="973394" y="1493380"/>
            <a:ext cx="7215033" cy="3919277"/>
          </a:xfrm>
          <a:prstGeom prst="rect">
            <a:avLst/>
          </a:prstGeom>
        </p:spPr>
      </p:pic>
    </p:spTree>
    <p:extLst>
      <p:ext uri="{BB962C8B-B14F-4D97-AF65-F5344CB8AC3E}">
        <p14:creationId xmlns:p14="http://schemas.microsoft.com/office/powerpoint/2010/main" val="2253736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4678" y="891832"/>
            <a:ext cx="9709295" cy="461665"/>
          </a:xfrm>
          <a:prstGeom prst="rect">
            <a:avLst/>
          </a:prstGeom>
        </p:spPr>
        <p:txBody>
          <a:bodyPr wrap="square">
            <a:spAutoFit/>
          </a:bodyPr>
          <a:lstStyle/>
          <a:p>
            <a:r>
              <a:rPr lang="fr-FR" sz="2400" b="1" dirty="0" smtClean="0">
                <a:solidFill>
                  <a:srgbClr val="E74610"/>
                </a:solidFill>
              </a:rPr>
              <a:t>Si vous n’obtenez pas une place sur un de vos vœux</a:t>
            </a:r>
            <a:endParaRPr lang="fr-FR" sz="2400" b="1" dirty="0">
              <a:solidFill>
                <a:srgbClr val="E74610"/>
              </a:solidFill>
            </a:endParaRPr>
          </a:p>
        </p:txBody>
      </p:sp>
      <p:sp>
        <p:nvSpPr>
          <p:cNvPr id="7" name="ZoneTexte 6"/>
          <p:cNvSpPr txBox="1"/>
          <p:nvPr/>
        </p:nvSpPr>
        <p:spPr>
          <a:xfrm>
            <a:off x="766090" y="4763639"/>
            <a:ext cx="10137883" cy="1200329"/>
          </a:xfrm>
          <a:prstGeom prst="rect">
            <a:avLst/>
          </a:prstGeom>
          <a:noFill/>
        </p:spPr>
        <p:txBody>
          <a:bodyPr wrap="square" rtlCol="0">
            <a:spAutoFit/>
          </a:bodyPr>
          <a:lstStyle/>
          <a:p>
            <a:endParaRPr lang="fr-FR" b="1" dirty="0" smtClean="0">
              <a:solidFill>
                <a:schemeClr val="bg1"/>
              </a:solidFill>
            </a:endParaRPr>
          </a:p>
          <a:p>
            <a:endParaRPr lang="fr-FR" dirty="0" smtClean="0"/>
          </a:p>
          <a:p>
            <a:r>
              <a:rPr lang="fr-FR" dirty="0" smtClean="0">
                <a:solidFill>
                  <a:srgbClr val="FF0000"/>
                </a:solidFill>
              </a:rPr>
              <a:t>Attention ; un très bon dossier peut ne pas être accepté – cela ne remet pas en cause la qualité et le sérieux de votre candidature. Jeu des concours</a:t>
            </a:r>
            <a:endParaRPr lang="fr-FR" dirty="0">
              <a:solidFill>
                <a:srgbClr val="FF0000"/>
              </a:solidFill>
            </a:endParaRPr>
          </a:p>
        </p:txBody>
      </p:sp>
      <p:pic>
        <p:nvPicPr>
          <p:cNvPr id="2" name="Image 1"/>
          <p:cNvPicPr>
            <a:picLocks noChangeAspect="1"/>
          </p:cNvPicPr>
          <p:nvPr/>
        </p:nvPicPr>
        <p:blipFill rotWithShape="1">
          <a:blip r:embed="rId3"/>
          <a:srcRect t="36852"/>
          <a:stretch/>
        </p:blipFill>
        <p:spPr>
          <a:xfrm>
            <a:off x="973214" y="2035276"/>
            <a:ext cx="6819900" cy="2538259"/>
          </a:xfrm>
          <a:prstGeom prst="rect">
            <a:avLst/>
          </a:prstGeom>
        </p:spPr>
      </p:pic>
    </p:spTree>
    <p:extLst>
      <p:ext uri="{BB962C8B-B14F-4D97-AF65-F5344CB8AC3E}">
        <p14:creationId xmlns:p14="http://schemas.microsoft.com/office/powerpoint/2010/main" val="415141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5032147"/>
          </a:xfrm>
          <a:prstGeom prst="rect">
            <a:avLst/>
          </a:prstGeom>
          <a:noFill/>
        </p:spPr>
        <p:txBody>
          <a:bodyPr wrap="square" rtlCol="0" anchor="t">
            <a:spAutoFit/>
          </a:bodyPr>
          <a:lstStyle/>
          <a:p>
            <a:pPr marL="285750" indent="-285750">
              <a:buFont typeface="Arial" panose="020B0604020202020204" pitchFamily="34" charset="0"/>
              <a:buChar char="•"/>
            </a:pPr>
            <a:r>
              <a:rPr lang="fr-FR" dirty="0"/>
              <a:t>Permet de récupérer vos données sur notre logiciel de traitement des mobilités</a:t>
            </a:r>
          </a:p>
          <a:p>
            <a:pPr marL="742950" lvl="1" indent="-285750">
              <a:buFont typeface="Arial" panose="020B0604020202020204" pitchFamily="34" charset="0"/>
              <a:buChar char="•"/>
            </a:pPr>
            <a:r>
              <a:rPr lang="fr-FR" dirty="0"/>
              <a:t>Lien vers les partenaires</a:t>
            </a:r>
          </a:p>
          <a:p>
            <a:pPr marL="742950" lvl="1" indent="-285750">
              <a:buFont typeface="Arial" panose="020B0604020202020204" pitchFamily="34" charset="0"/>
              <a:buChar char="•"/>
            </a:pPr>
            <a:r>
              <a:rPr lang="fr-FR" dirty="0"/>
              <a:t>Contact d’urgence</a:t>
            </a:r>
          </a:p>
          <a:p>
            <a:pPr marL="742950" lvl="1" indent="-285750">
              <a:buFont typeface="Arial" panose="020B0604020202020204" pitchFamily="34" charset="0"/>
              <a:buChar char="•"/>
            </a:pPr>
            <a:r>
              <a:rPr lang="fr-FR" dirty="0"/>
              <a:t>Paiement des bourses</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Possible d’enregistrer les documents et données entre chaque sous-partie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Attention, une fois la candidature soumise, pas de retour en arrière possible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PDF de la candidature finalisée doit ensuite être transmise à votre composante accompagnée des justificatifs </a:t>
            </a:r>
            <a:r>
              <a:rPr lang="fr-FR" dirty="0" smtClean="0"/>
              <a:t>demandés</a:t>
            </a: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9" name="Espace réservé pour une image  8" descr="Candidature en ligne : postulez facilement chez Opale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603" r="22603"/>
          <a:stretch>
            <a:fillRect/>
          </a:stretch>
        </p:blipFill>
        <p:spPr/>
      </p:pic>
    </p:spTree>
    <p:extLst>
      <p:ext uri="{BB962C8B-B14F-4D97-AF65-F5344CB8AC3E}">
        <p14:creationId xmlns:p14="http://schemas.microsoft.com/office/powerpoint/2010/main" val="36447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1703030"/>
          </a:xfrm>
          <a:prstGeom prst="rect">
            <a:avLst/>
          </a:prstGeom>
          <a:noFill/>
        </p:spPr>
        <p:txBody>
          <a:bodyPr wrap="square" rtlCol="0" anchor="t">
            <a:spAutoFit/>
          </a:bodyPr>
          <a:lstStyle/>
          <a:p>
            <a:r>
              <a:rPr lang="fr-FR" b="1" dirty="0" smtClean="0"/>
              <a:t>Vue d’ensemble</a:t>
            </a:r>
            <a:endParaRPr lang="fr-FR" b="1" dirty="0"/>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7" name="Espace réservé pour une image  6"/>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50542" y="2048641"/>
            <a:ext cx="4955220" cy="28780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ZoneTexte 7"/>
          <p:cNvSpPr txBox="1"/>
          <p:nvPr/>
        </p:nvSpPr>
        <p:spPr>
          <a:xfrm>
            <a:off x="6431280" y="2055606"/>
            <a:ext cx="5560423" cy="3416320"/>
          </a:xfrm>
          <a:prstGeom prst="rect">
            <a:avLst/>
          </a:prstGeom>
          <a:noFill/>
        </p:spPr>
        <p:txBody>
          <a:bodyPr wrap="square" rtlCol="0">
            <a:spAutoFit/>
          </a:bodyPr>
          <a:lstStyle/>
          <a:p>
            <a:pPr marL="285750" indent="-285750">
              <a:buFont typeface="Arial" panose="020B0604020202020204" pitchFamily="34" charset="0"/>
              <a:buChar char="•"/>
            </a:pPr>
            <a:r>
              <a:rPr lang="fr-FR" dirty="0" smtClean="0"/>
              <a:t>Le formulaire est accessible depuis le Léo grâce à vos codes </a:t>
            </a:r>
            <a:r>
              <a:rPr lang="fr-FR" dirty="0" err="1" smtClean="0"/>
              <a:t>Agalan</a:t>
            </a:r>
            <a:r>
              <a:rPr lang="fr-FR" dirty="0" smtClean="0"/>
              <a:t>. Il ne sera ouvert que du 15 octobre au 10 novembre.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Pensez à vous connecter avant la date limite donnée par votre composante pour ne pas vous retrouver bloqués par une erreur technique.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Tous les champs sont à compléter (vous pouvez enregistrer chaque page puis y revenir pour faire des modifications tant que vous n’avez pas soumis la candidature (dernier onglet).</a:t>
            </a:r>
            <a:endParaRPr lang="fr-FR" dirty="0"/>
          </a:p>
        </p:txBody>
      </p:sp>
      <p:sp>
        <p:nvSpPr>
          <p:cNvPr id="9" name="Flèche droite 8"/>
          <p:cNvSpPr/>
          <p:nvPr/>
        </p:nvSpPr>
        <p:spPr>
          <a:xfrm rot="11122305">
            <a:off x="1024457" y="4840022"/>
            <a:ext cx="5603665" cy="914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30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1703030"/>
          </a:xfrm>
          <a:prstGeom prst="rect">
            <a:avLst/>
          </a:prstGeom>
          <a:noFill/>
        </p:spPr>
        <p:txBody>
          <a:bodyPr wrap="square" rtlCol="0" anchor="t">
            <a:spAutoFit/>
          </a:bodyPr>
          <a:lstStyle/>
          <a:p>
            <a:r>
              <a:rPr lang="fr-FR" b="1" dirty="0" smtClean="0"/>
              <a:t>Formation</a:t>
            </a:r>
            <a:r>
              <a:rPr lang="fr-FR" dirty="0" smtClean="0"/>
              <a:t> </a:t>
            </a:r>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8" y="1375791"/>
            <a:ext cx="5571892" cy="4010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6191794" y="1933303"/>
            <a:ext cx="5786846" cy="3693319"/>
          </a:xfrm>
          <a:prstGeom prst="rect">
            <a:avLst/>
          </a:prstGeom>
          <a:noFill/>
        </p:spPr>
        <p:txBody>
          <a:bodyPr wrap="square" rtlCol="0">
            <a:spAutoFit/>
          </a:bodyPr>
          <a:lstStyle/>
          <a:p>
            <a:pPr marL="285750" indent="-285750">
              <a:buFont typeface="Arial" panose="020B0604020202020204" pitchFamily="34" charset="0"/>
              <a:buChar char="•"/>
            </a:pPr>
            <a:r>
              <a:rPr lang="fr-FR" dirty="0" smtClean="0"/>
              <a:t>Vous devez saisir le nom de la composante à l’UGA lors de l’année de votre mobilité. </a:t>
            </a:r>
          </a:p>
          <a:p>
            <a:pPr marL="742950" lvl="1" indent="-285750">
              <a:buFont typeface="Arial" panose="020B0604020202020204" pitchFamily="34" charset="0"/>
              <a:buChar char="•"/>
            </a:pPr>
            <a:r>
              <a:rPr lang="fr-FR" dirty="0" smtClean="0"/>
              <a:t>Ex: je suis cette année au DLST mais l’an prochain, si je pars en mobilité, je serai en Licence en Chimie Bio.        </a:t>
            </a:r>
            <a:r>
              <a:rPr lang="fr-FR" dirty="0" smtClean="0">
                <a:solidFill>
                  <a:srgbClr val="FF0000"/>
                </a:solidFill>
              </a:rPr>
              <a:t>= Chimie Bio</a:t>
            </a:r>
          </a:p>
          <a:p>
            <a:pPr marL="742950" lvl="1" indent="-285750">
              <a:buFont typeface="Arial" panose="020B0604020202020204" pitchFamily="34" charset="0"/>
              <a:buChar char="•"/>
            </a:pPr>
            <a:r>
              <a:rPr lang="fr-FR" dirty="0" smtClean="0"/>
              <a:t>Ex : je suis en licence 2 au LLASIC, l’an prochain, je serai toujours au LLASIC pendant mon année de mobilité</a:t>
            </a:r>
            <a:r>
              <a:rPr lang="fr-FR" dirty="0" smtClean="0">
                <a:solidFill>
                  <a:srgbClr val="FF0000"/>
                </a:solidFill>
              </a:rPr>
              <a:t>         =</a:t>
            </a:r>
            <a:r>
              <a:rPr lang="fr-FR" dirty="0" smtClean="0"/>
              <a:t> </a:t>
            </a:r>
            <a:r>
              <a:rPr lang="fr-FR" dirty="0" smtClean="0">
                <a:solidFill>
                  <a:srgbClr val="FF0000"/>
                </a:solidFill>
              </a:rPr>
              <a:t>LLASIC</a:t>
            </a:r>
          </a:p>
          <a:p>
            <a:pPr marL="742950" lvl="1" indent="-285750">
              <a:buFont typeface="Arial" panose="020B0604020202020204" pitchFamily="34" charset="0"/>
              <a:buChar char="•"/>
            </a:pPr>
            <a:endParaRPr lang="fr-FR" dirty="0">
              <a:solidFill>
                <a:srgbClr val="FF0000"/>
              </a:solidFill>
            </a:endParaRPr>
          </a:p>
          <a:p>
            <a:pPr marL="285750" indent="-285750">
              <a:buFont typeface="Arial" panose="020B0604020202020204" pitchFamily="34" charset="0"/>
              <a:buChar char="•"/>
            </a:pPr>
            <a:r>
              <a:rPr lang="fr-FR" dirty="0"/>
              <a:t>Il s’agit du nombre </a:t>
            </a:r>
            <a:r>
              <a:rPr lang="fr-FR" dirty="0" smtClean="0"/>
              <a:t>d’années </a:t>
            </a:r>
            <a:r>
              <a:rPr lang="fr-FR" dirty="0"/>
              <a:t>où vous avez été étudiant </a:t>
            </a:r>
            <a:r>
              <a:rPr lang="fr-FR" dirty="0" smtClean="0"/>
              <a:t>(pensez </a:t>
            </a:r>
            <a:r>
              <a:rPr lang="fr-FR" dirty="0"/>
              <a:t>à compter les années de reconversion, ou de redoublement</a:t>
            </a:r>
            <a:r>
              <a:rPr lang="fr-FR" dirty="0" smtClean="0"/>
              <a:t>).</a:t>
            </a:r>
          </a:p>
          <a:p>
            <a:pPr marL="285750" indent="-285750">
              <a:buFont typeface="Arial" panose="020B0604020202020204" pitchFamily="34" charset="0"/>
              <a:buChar char="•"/>
            </a:pPr>
            <a:endParaRPr lang="fr-FR" dirty="0">
              <a:solidFill>
                <a:srgbClr val="FF0000"/>
              </a:solidFill>
            </a:endParaRPr>
          </a:p>
        </p:txBody>
      </p:sp>
      <p:sp>
        <p:nvSpPr>
          <p:cNvPr id="9" name="Étoile à 5 branches 8"/>
          <p:cNvSpPr/>
          <p:nvPr/>
        </p:nvSpPr>
        <p:spPr>
          <a:xfrm>
            <a:off x="3955699" y="2379407"/>
            <a:ext cx="171994" cy="1954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5 branches 10"/>
          <p:cNvSpPr/>
          <p:nvPr/>
        </p:nvSpPr>
        <p:spPr>
          <a:xfrm>
            <a:off x="9470777" y="3019313"/>
            <a:ext cx="343989" cy="30044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5 branches 11"/>
          <p:cNvSpPr/>
          <p:nvPr/>
        </p:nvSpPr>
        <p:spPr>
          <a:xfrm>
            <a:off x="9470778" y="3889154"/>
            <a:ext cx="343989" cy="30044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2627281" y="3681990"/>
            <a:ext cx="176251" cy="195943"/>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Étoile à 5 branches 13"/>
          <p:cNvSpPr/>
          <p:nvPr/>
        </p:nvSpPr>
        <p:spPr>
          <a:xfrm>
            <a:off x="6191794" y="4463142"/>
            <a:ext cx="224971" cy="239487"/>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Étoile à 5 branches 14"/>
          <p:cNvSpPr/>
          <p:nvPr/>
        </p:nvSpPr>
        <p:spPr>
          <a:xfrm>
            <a:off x="6191794" y="1965211"/>
            <a:ext cx="287584" cy="30044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99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1703030"/>
          </a:xfrm>
          <a:prstGeom prst="rect">
            <a:avLst/>
          </a:prstGeom>
          <a:noFill/>
        </p:spPr>
        <p:txBody>
          <a:bodyPr wrap="square" rtlCol="0" anchor="t">
            <a:spAutoFit/>
          </a:bodyPr>
          <a:lstStyle/>
          <a:p>
            <a:r>
              <a:rPr lang="fr-FR" b="1" dirty="0" smtClean="0"/>
              <a:t>Souhaits de destination</a:t>
            </a:r>
            <a:endParaRPr lang="fr-FR" b="1" dirty="0"/>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7" name="Espace réservé pour une image  6"/>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268717" y="1028035"/>
            <a:ext cx="5131422" cy="4623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5590904" y="1972491"/>
            <a:ext cx="6505302" cy="4031873"/>
          </a:xfrm>
          <a:prstGeom prst="rect">
            <a:avLst/>
          </a:prstGeom>
          <a:noFill/>
        </p:spPr>
        <p:txBody>
          <a:bodyPr wrap="square" rtlCol="0">
            <a:spAutoFit/>
          </a:bodyPr>
          <a:lstStyle/>
          <a:p>
            <a:pPr marL="285750" indent="-285750">
              <a:buFont typeface="Arial" panose="020B0604020202020204" pitchFamily="34" charset="0"/>
              <a:buChar char="•"/>
            </a:pPr>
            <a:r>
              <a:rPr lang="fr-FR" dirty="0" smtClean="0"/>
              <a:t>Tous vos souhaits doivent être motivés pédagogiquement : vous devez pouvoir expliquer quelles spécificités pédagogiques seront un apport dans votre projet professionnel ou de poursuite d’études.</a:t>
            </a:r>
          </a:p>
          <a:p>
            <a:pPr lvl="1"/>
            <a:endParaRPr lang="fr-FR" dirty="0"/>
          </a:p>
          <a:p>
            <a:pPr lvl="1"/>
            <a:r>
              <a:rPr lang="fr-FR" sz="1600" i="1" dirty="0" smtClean="0">
                <a:solidFill>
                  <a:srgbClr val="0070C0"/>
                </a:solidFill>
              </a:rPr>
              <a:t>Ex : je désire candidater à l’Université de Barcelone, qui possède une spécialisation en communication et en journalisme. Je m’intéresse en particulier aux cours sur la créativité appliquée à l’environnement digital qui me permettront de me former dans ce domaine afin de pouvoir par la suite réaliser un stage en agence de communication.</a:t>
            </a:r>
          </a:p>
          <a:p>
            <a:pPr lvl="1"/>
            <a:r>
              <a:rPr lang="fr-FR" sz="1600" i="1" dirty="0" smtClean="0"/>
              <a:t> </a:t>
            </a:r>
            <a:endParaRPr lang="es-ES" sz="1600" b="1" i="1" dirty="0"/>
          </a:p>
          <a:p>
            <a:pPr marL="285750" indent="-285750">
              <a:buFont typeface="Arial" panose="020B0604020202020204" pitchFamily="34" charset="0"/>
              <a:buChar char="•"/>
            </a:pPr>
            <a:r>
              <a:rPr lang="fr-FR" dirty="0" smtClean="0"/>
              <a:t>  Attention à bien indiquer la même composante pour tous vos vœux sans quoi ils seront annulés par la commission d’examen de vos dossiers. </a:t>
            </a:r>
            <a:endParaRPr lang="fr-FR" dirty="0"/>
          </a:p>
        </p:txBody>
      </p:sp>
    </p:spTree>
    <p:extLst>
      <p:ext uri="{BB962C8B-B14F-4D97-AF65-F5344CB8AC3E}">
        <p14:creationId xmlns:p14="http://schemas.microsoft.com/office/powerpoint/2010/main" val="36740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959237"/>
          </a:xfrm>
          <a:prstGeom prst="rect">
            <a:avLst/>
          </a:prstGeom>
          <a:noFill/>
        </p:spPr>
        <p:txBody>
          <a:bodyPr wrap="square" rtlCol="0" anchor="t">
            <a:spAutoFit/>
          </a:bodyPr>
          <a:lstStyle/>
          <a:p>
            <a:r>
              <a:rPr lang="fr-FR" b="1" dirty="0" smtClean="0"/>
              <a:t>Documents à télécharger</a:t>
            </a:r>
            <a:endParaRPr lang="fr-FR" b="1" dirty="0"/>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11" y="473698"/>
            <a:ext cx="4879531" cy="5884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ZoneTexte 8"/>
          <p:cNvSpPr txBox="1"/>
          <p:nvPr/>
        </p:nvSpPr>
        <p:spPr>
          <a:xfrm>
            <a:off x="5917746" y="1867989"/>
            <a:ext cx="5551443" cy="3970318"/>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Si vous n’avez pas encore les résultats du Test de langue, veuillez télécharger l’attestation d’inscription à la session du test.= avant le 3 janvier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Tous les documents sont à télécharger au format PDF </a:t>
            </a:r>
            <a:endParaRPr lang="fr-FR" dirty="0" smtClean="0"/>
          </a:p>
          <a:p>
            <a:pPr marL="285750" indent="-285750">
              <a:buFont typeface="Arial" panose="020B0604020202020204" pitchFamily="34" charset="0"/>
              <a:buChar char="•"/>
            </a:pPr>
            <a:r>
              <a:rPr lang="fr-FR" dirty="0" smtClean="0"/>
              <a:t>Respectez une nomenclature de titre pour vos documents : Nom-prénom-composante-</a:t>
            </a:r>
            <a:r>
              <a:rPr lang="fr-FR" dirty="0" err="1" smtClean="0"/>
              <a:t>titredoc</a:t>
            </a:r>
            <a:endParaRPr lang="fr-FR"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Pensez à créer un document unique avec tous vos relevés de notes depuis le bac (inclus) et pour les pré-choix de cours.</a:t>
            </a:r>
            <a:endParaRPr lang="fr-FR" dirty="0"/>
          </a:p>
        </p:txBody>
      </p:sp>
    </p:spTree>
    <p:extLst>
      <p:ext uri="{BB962C8B-B14F-4D97-AF65-F5344CB8AC3E}">
        <p14:creationId xmlns:p14="http://schemas.microsoft.com/office/powerpoint/2010/main" val="25028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1703030"/>
          </a:xfrm>
          <a:prstGeom prst="rect">
            <a:avLst/>
          </a:prstGeom>
          <a:noFill/>
        </p:spPr>
        <p:txBody>
          <a:bodyPr wrap="square" rtlCol="0" anchor="t">
            <a:spAutoFit/>
          </a:bodyPr>
          <a:lstStyle/>
          <a:p>
            <a:r>
              <a:rPr lang="fr-FR" b="1" dirty="0" smtClean="0"/>
              <a:t>Déclaration de consentement</a:t>
            </a:r>
            <a:endParaRPr lang="fr-FR" b="1" dirty="0"/>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03" y="1523353"/>
            <a:ext cx="5545639" cy="4017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6095998" y="1745885"/>
            <a:ext cx="6002386" cy="3139321"/>
          </a:xfrm>
          <a:prstGeom prst="rect">
            <a:avLst/>
          </a:prstGeom>
          <a:noFill/>
        </p:spPr>
        <p:txBody>
          <a:bodyPr wrap="square" rtlCol="0">
            <a:spAutoFit/>
          </a:bodyPr>
          <a:lstStyle/>
          <a:p>
            <a:pPr marL="285750" indent="-285750">
              <a:buFont typeface="Arial" panose="020B0604020202020204" pitchFamily="34" charset="0"/>
              <a:buChar char="•"/>
            </a:pPr>
            <a:r>
              <a:rPr lang="fr-FR" dirty="0" smtClean="0"/>
              <a:t>Vous pourrez bénéficier du soutien des précédents partis sur les destinations de vos choix à partir de votre sélection par l’UGA, grâce à leur consentement sur cette partie. Pensez à faire de même pour les futures générations.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Certains partenaires demandent une copie de votre passeport (valide) dès votre candidature en janvier. Pensez à faire rapidement une demande de documents pour ne pas porter préjudice à votre dossier. </a:t>
            </a:r>
            <a:endParaRPr lang="fr-FR" dirty="0"/>
          </a:p>
        </p:txBody>
      </p:sp>
      <p:sp>
        <p:nvSpPr>
          <p:cNvPr id="9" name="Étoile à 5 branches 8"/>
          <p:cNvSpPr/>
          <p:nvPr/>
        </p:nvSpPr>
        <p:spPr>
          <a:xfrm>
            <a:off x="6154558" y="1805372"/>
            <a:ext cx="226425" cy="2421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5 branches 10"/>
          <p:cNvSpPr/>
          <p:nvPr/>
        </p:nvSpPr>
        <p:spPr>
          <a:xfrm>
            <a:off x="1501538" y="2618974"/>
            <a:ext cx="226425" cy="2421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1388326" y="3653113"/>
            <a:ext cx="226424" cy="242168"/>
          </a:xfrm>
          <a:prstGeom prst="star5">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5" name="Étoile à 5 branches 14"/>
          <p:cNvSpPr/>
          <p:nvPr/>
        </p:nvSpPr>
        <p:spPr>
          <a:xfrm>
            <a:off x="6144290" y="3410945"/>
            <a:ext cx="226425" cy="242168"/>
          </a:xfrm>
          <a:prstGeom prst="star5">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71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944766"/>
            <a:ext cx="4452257" cy="1248228"/>
          </a:xfrm>
          <a:noFill/>
        </p:spPr>
        <p:txBody>
          <a:bodyPr/>
          <a:lstStyle/>
          <a:p>
            <a:r>
              <a:rPr lang="en-US" dirty="0" err="1">
                <a:solidFill>
                  <a:srgbClr val="E74610"/>
                </a:solidFill>
                <a:latin typeface="Verdana" panose="020B0604030504040204" pitchFamily="34" charset="0"/>
                <a:ea typeface="Verdana" panose="020B0604030504040204" pitchFamily="34" charset="0"/>
                <a:cs typeface="Verdana" panose="020B0604030504040204" pitchFamily="34" charset="0"/>
              </a:rPr>
              <a:t>Sommaire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318913" y="2404166"/>
            <a:ext cx="5873087" cy="4272965"/>
          </a:xfrm>
          <a:prstGeom prst="rect">
            <a:avLst/>
          </a:prstGeom>
          <a:noFill/>
        </p:spPr>
        <p:txBody>
          <a:bodyPr wrap="square" rtlCol="0" anchor="t">
            <a:spAutoFit/>
          </a:bodyPr>
          <a:lstStyle/>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La candidature :</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Principes</a:t>
            </a: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 et </a:t>
            </a: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Fondamentaux</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Le dossier : </a:t>
            </a:r>
          </a:p>
          <a:p>
            <a:pPr marL="285750" indent="-285750">
              <a:buFont typeface="Arial" panose="020B0604020202020204" pitchFamily="34" charset="0"/>
              <a:buChar char="•"/>
            </a:pP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Documents à </a:t>
            </a: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fournir</a:t>
            </a:r>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Les </a:t>
            </a: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outils</a:t>
            </a: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 de </a:t>
            </a: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préparation</a:t>
            </a: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Examen</a:t>
            </a: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 du dossier</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Le formulaire: </a:t>
            </a:r>
          </a:p>
          <a:p>
            <a:pPr marL="285750" indent="-285750">
              <a:buFont typeface="Arial" panose="020B0604020202020204" pitchFamily="34" charset="0"/>
              <a:buChar char="•"/>
            </a:pP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Accès</a:t>
            </a:r>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Ergonomie</a:t>
            </a:r>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Vos</a:t>
            </a:r>
            <a:r>
              <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1500" b="1" dirty="0" err="1" smtClean="0">
                <a:solidFill>
                  <a:srgbClr val="202C41"/>
                </a:solidFill>
                <a:latin typeface="Verdana" panose="020B0604030504040204" pitchFamily="34" charset="0"/>
                <a:ea typeface="Verdana" panose="020B0604030504040204" pitchFamily="34" charset="0"/>
                <a:cs typeface="Verdana" panose="020B0604030504040204" pitchFamily="34" charset="0"/>
              </a:rPr>
              <a:t>interlocuteurs</a:t>
            </a:r>
            <a:endParaRPr lang="en-US" sz="1500" b="1"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Espace réservé pour une image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 r="43697"/>
          <a:stretch/>
        </p:blipFill>
        <p:spPr>
          <a:xfrm>
            <a:off x="-1" y="8313"/>
            <a:ext cx="6001789" cy="6840000"/>
          </a:xfrm>
        </p:spPr>
      </p:pic>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95142" y="5719156"/>
            <a:ext cx="1439563" cy="882932"/>
          </a:xfrm>
          <a:prstGeom prst="rect">
            <a:avLst/>
          </a:prstGeom>
        </p:spPr>
      </p:pic>
    </p:spTree>
    <p:extLst>
      <p:ext uri="{BB962C8B-B14F-4D97-AF65-F5344CB8AC3E}">
        <p14:creationId xmlns:p14="http://schemas.microsoft.com/office/powerpoint/2010/main" val="38071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B68D44"/>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4">
                                            <p:txEl>
                                              <p:pRg st="0" end="0"/>
                                            </p:txEl>
                                          </p:spTgt>
                                        </p:tgtEl>
                                        <p:attrNameLst>
                                          <p:attrName>style.color</p:attrName>
                                        </p:attrNameLst>
                                      </p:cBhvr>
                                      <p:to>
                                        <a:srgbClr val="B68D44"/>
                                      </p:to>
                                    </p:animClr>
                                  </p:childTnLst>
                                </p:cTn>
                              </p:par>
                              <p:par>
                                <p:cTn id="11" presetID="18" presetClass="emph" presetSubtype="0" fill="hold" nodeType="withEffect">
                                  <p:stCondLst>
                                    <p:cond delay="0"/>
                                  </p:stCondLst>
                                  <p:iterate type="wd">
                                    <p:tmPct val="4000"/>
                                  </p:iterate>
                                  <p:childTnLst>
                                    <p:set>
                                      <p:cBhvr override="childStyle">
                                        <p:cTn id="12" dur="500" fill="hold"/>
                                        <p:tgtEl>
                                          <p:spTgt spid="5">
                                            <p:txEl>
                                              <p:pRg st="0" end="0"/>
                                            </p:txEl>
                                          </p:spTgt>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4">
                                            <p:txEl>
                                              <p:pRg st="3" end="3"/>
                                            </p:txEl>
                                          </p:spTgt>
                                        </p:tgtEl>
                                        <p:attrNameLst>
                                          <p:attrName>style.color</p:attrName>
                                        </p:attrNameLst>
                                      </p:cBhvr>
                                      <p:to>
                                        <a:srgbClr val="B68D44"/>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500" fill="hold"/>
                                        <p:tgtEl>
                                          <p:spTgt spid="4">
                                            <p:txEl>
                                              <p:pRg st="4" end="4"/>
                                            </p:txEl>
                                          </p:spTgt>
                                        </p:tgtEl>
                                        <p:attrNameLst>
                                          <p:attrName>style.color</p:attrName>
                                        </p:attrNameLst>
                                      </p:cBhvr>
                                      <p:to>
                                        <a:srgbClr val="B68D44"/>
                                      </p:to>
                                    </p:animClr>
                                  </p:childTnLst>
                                </p:cTn>
                              </p:par>
                              <p:par>
                                <p:cTn id="21" presetID="18" presetClass="emph" presetSubtype="0" fill="hold" nodeType="withEffect">
                                  <p:stCondLst>
                                    <p:cond delay="0"/>
                                  </p:stCondLst>
                                  <p:iterate type="lt">
                                    <p:tmPct val="4000"/>
                                  </p:iterate>
                                  <p:childTnLst>
                                    <p:set>
                                      <p:cBhvr override="childStyle">
                                        <p:cTn id="22" dur="500" fill="hold"/>
                                        <p:tgtEl>
                                          <p:spTgt spid="5">
                                            <p:txEl>
                                              <p:pRg st="1" end="1"/>
                                            </p:txEl>
                                          </p:spTgt>
                                        </p:tgtEl>
                                        <p:attrNameLst>
                                          <p:attrName>style.textDecorationUnderline</p:attrName>
                                        </p:attrNameLst>
                                      </p:cBhvr>
                                      <p:to>
                                        <p:strVal val="true"/>
                                      </p:to>
                                    </p:set>
                                  </p:childTnLst>
                                </p:cTn>
                              </p:par>
                              <p:par>
                                <p:cTn id="23" presetID="18" presetClass="emph" presetSubtype="0" fill="hold" nodeType="withEffect">
                                  <p:stCondLst>
                                    <p:cond delay="0"/>
                                  </p:stCondLst>
                                  <p:iterate type="lt">
                                    <p:tmPct val="4000"/>
                                  </p:iterate>
                                  <p:childTnLst>
                                    <p:set>
                                      <p:cBhvr override="childStyle">
                                        <p:cTn id="24" dur="500" fill="hold"/>
                                        <p:tgtEl>
                                          <p:spTgt spid="5">
                                            <p:txEl>
                                              <p:pRg st="2" end="2"/>
                                            </p:txEl>
                                          </p:spTgt>
                                        </p:tgtEl>
                                        <p:attrNameLst>
                                          <p:attrName>style.textDecorationUnderline</p:attrName>
                                        </p:attrNameLst>
                                      </p:cBhvr>
                                      <p:to>
                                        <p:strVal val="true"/>
                                      </p:to>
                                    </p:set>
                                  </p:childTnLst>
                                </p:cTn>
                              </p:par>
                              <p:par>
                                <p:cTn id="25" presetID="18" presetClass="emph" presetSubtype="0" fill="hold" nodeType="withEffect">
                                  <p:stCondLst>
                                    <p:cond delay="0"/>
                                  </p:stCondLst>
                                  <p:iterate type="lt">
                                    <p:tmPct val="4000"/>
                                  </p:iterate>
                                  <p:childTnLst>
                                    <p:set>
                                      <p:cBhvr override="childStyle">
                                        <p:cTn id="26" dur="500" fill="hold"/>
                                        <p:tgtEl>
                                          <p:spTgt spid="5">
                                            <p:txEl>
                                              <p:pRg st="3" end="3"/>
                                            </p:txEl>
                                          </p:spTgt>
                                        </p:tgtEl>
                                        <p:attrNameLst>
                                          <p:attrName>style.textDecorationUnderline</p:attrName>
                                        </p:attrNameLst>
                                      </p:cBhvr>
                                      <p:to>
                                        <p:strVal val="true"/>
                                      </p:to>
                                    </p:set>
                                  </p:childTnLst>
                                </p:cTn>
                              </p:par>
                              <p:par>
                                <p:cTn id="27" presetID="18" presetClass="emph" presetSubtype="0" fill="hold" nodeType="withEffect">
                                  <p:stCondLst>
                                    <p:cond delay="0"/>
                                  </p:stCondLst>
                                  <p:iterate type="lt">
                                    <p:tmPct val="4000"/>
                                  </p:iterate>
                                  <p:childTnLst>
                                    <p:set>
                                      <p:cBhvr override="childStyle">
                                        <p:cTn id="28"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1703030"/>
          </a:xfrm>
          <a:prstGeom prst="rect">
            <a:avLst/>
          </a:prstGeom>
          <a:noFill/>
        </p:spPr>
        <p:txBody>
          <a:bodyPr wrap="square" rtlCol="0" anchor="t">
            <a:spAutoFit/>
          </a:bodyPr>
          <a:lstStyle/>
          <a:p>
            <a:r>
              <a:rPr lang="fr-FR" b="1" dirty="0" smtClean="0"/>
              <a:t>Replacement</a:t>
            </a:r>
            <a:endParaRPr lang="fr-FR" b="1" dirty="0"/>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7" name="Image 6"/>
          <p:cNvPicPr>
            <a:picLocks noChangeAspect="1"/>
          </p:cNvPicPr>
          <p:nvPr/>
        </p:nvPicPr>
        <p:blipFill rotWithShape="1">
          <a:blip r:embed="rId4"/>
          <a:srcRect l="22978"/>
          <a:stretch/>
        </p:blipFill>
        <p:spPr>
          <a:xfrm>
            <a:off x="372103" y="416538"/>
            <a:ext cx="5545639" cy="6230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6095998" y="1745885"/>
            <a:ext cx="6002386" cy="5078313"/>
          </a:xfrm>
          <a:prstGeom prst="rect">
            <a:avLst/>
          </a:prstGeom>
          <a:noFill/>
        </p:spPr>
        <p:txBody>
          <a:bodyPr wrap="square" rtlCol="0">
            <a:spAutoFit/>
          </a:bodyPr>
          <a:lstStyle/>
          <a:p>
            <a:pPr marL="285750" indent="-285750">
              <a:buFont typeface="Arial" panose="020B0604020202020204" pitchFamily="34" charset="0"/>
              <a:buChar char="•"/>
            </a:pPr>
            <a:r>
              <a:rPr lang="fr-FR" dirty="0" smtClean="0"/>
              <a:t>Si aucun de vos vœux n’a pu vous être attribué (d’autres étudiants ayant un meilleur classement ont pu faire les mêmes vœux), une destination « de secours » </a:t>
            </a:r>
            <a:r>
              <a:rPr lang="fr-FR" b="1" dirty="0" smtClean="0"/>
              <a:t>pourra vous être proposée </a:t>
            </a:r>
            <a:r>
              <a:rPr lang="fr-FR" dirty="0" smtClean="0"/>
              <a:t>par la commission, après validation de vos composantes sur les formations disponibles sur nos accords. </a:t>
            </a:r>
          </a:p>
          <a:p>
            <a:pPr marL="285750" indent="-285750">
              <a:buFont typeface="Arial" panose="020B0604020202020204" pitchFamily="34" charset="0"/>
              <a:buChar char="•"/>
            </a:pPr>
            <a:endParaRPr lang="fr-FR" dirty="0" smtClean="0"/>
          </a:p>
          <a:p>
            <a:pPr marL="742950" lvl="1" indent="-285750">
              <a:buFont typeface="Arial" panose="020B0604020202020204" pitchFamily="34" charset="0"/>
              <a:buChar char="•"/>
            </a:pPr>
            <a:r>
              <a:rPr lang="fr-FR" dirty="0" smtClean="0"/>
              <a:t>Pas automatique (dépend du nombre de place restants sur les accords et de la validité pédagogique)</a:t>
            </a:r>
          </a:p>
          <a:p>
            <a:pPr marL="742950" lvl="1" indent="-285750">
              <a:buFont typeface="Arial" panose="020B0604020202020204" pitchFamily="34" charset="0"/>
              <a:buChar char="•"/>
            </a:pPr>
            <a:r>
              <a:rPr lang="fr-FR" dirty="0" smtClean="0"/>
              <a:t>Vous demandera un travail supplémentaire et une réactivité de réponse</a:t>
            </a:r>
          </a:p>
          <a:p>
            <a:pPr marL="742950" lvl="1" indent="-285750">
              <a:buFont typeface="Arial" panose="020B0604020202020204" pitchFamily="34" charset="0"/>
              <a:buChar char="•"/>
            </a:pPr>
            <a:r>
              <a:rPr lang="fr-FR" dirty="0" smtClean="0"/>
              <a:t>Proposé pour vous permettre un départ quand aucun de vos vœux n’a pas pu être pourvus. </a:t>
            </a:r>
          </a:p>
          <a:p>
            <a:pPr marL="742950" lvl="1" indent="-285750">
              <a:buFont typeface="Arial" panose="020B0604020202020204" pitchFamily="34" charset="0"/>
              <a:buChar char="•"/>
            </a:pPr>
            <a:r>
              <a:rPr lang="fr-FR" dirty="0" smtClean="0"/>
              <a:t>Si vous validez cette possibilité dans le formulaire comprenez en les implications</a:t>
            </a:r>
          </a:p>
          <a:p>
            <a:pPr lvl="1"/>
            <a:endParaRPr lang="fr-FR" dirty="0" smtClean="0"/>
          </a:p>
          <a:p>
            <a:pPr marL="742950" lvl="1" indent="-285750">
              <a:buFont typeface="Arial" panose="020B0604020202020204" pitchFamily="34" charset="0"/>
              <a:buChar char="•"/>
            </a:pPr>
            <a:endParaRPr lang="fr-FR" dirty="0" smtClean="0"/>
          </a:p>
        </p:txBody>
      </p:sp>
      <p:sp>
        <p:nvSpPr>
          <p:cNvPr id="12" name="Étoile à 5 branches 11"/>
          <p:cNvSpPr/>
          <p:nvPr/>
        </p:nvSpPr>
        <p:spPr>
          <a:xfrm>
            <a:off x="6095994" y="1791424"/>
            <a:ext cx="226425" cy="24216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3" name="Étoile à 5 branches 12"/>
          <p:cNvSpPr/>
          <p:nvPr/>
        </p:nvSpPr>
        <p:spPr>
          <a:xfrm>
            <a:off x="193846" y="4285041"/>
            <a:ext cx="226425" cy="24216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212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8" y="416538"/>
            <a:ext cx="5600007" cy="1248228"/>
          </a:xfrm>
          <a:noFill/>
        </p:spPr>
        <p:txBody>
          <a:bodyPr/>
          <a:lstStyle/>
          <a:p>
            <a:r>
              <a:rPr lang="en-US"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 formulaire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620100" y="1238637"/>
            <a:ext cx="4551801" cy="1703030"/>
          </a:xfrm>
          <a:prstGeom prst="rect">
            <a:avLst/>
          </a:prstGeom>
          <a:noFill/>
        </p:spPr>
        <p:txBody>
          <a:bodyPr wrap="square" rtlCol="0" anchor="t">
            <a:spAutoFit/>
          </a:bodyPr>
          <a:lstStyle/>
          <a:p>
            <a:r>
              <a:rPr lang="fr-FR" b="1" dirty="0" smtClean="0"/>
              <a:t>Soumettre la candidature</a:t>
            </a:r>
            <a:endParaRPr lang="fr-FR" b="1" dirty="0"/>
          </a:p>
          <a:p>
            <a:pPr>
              <a:spcAft>
                <a:spcPts val="1000"/>
              </a:spcAft>
            </a:pPr>
            <a:endParaRPr lang="en-US" sz="1500" dirty="0" smtClean="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98399" y="335419"/>
            <a:ext cx="1075862" cy="7200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03" y="1583039"/>
            <a:ext cx="5545639" cy="3897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6095998" y="1745885"/>
            <a:ext cx="6002386" cy="3693319"/>
          </a:xfrm>
          <a:prstGeom prst="rect">
            <a:avLst/>
          </a:prstGeom>
          <a:noFill/>
        </p:spPr>
        <p:txBody>
          <a:bodyPr wrap="square" rtlCol="0">
            <a:spAutoFit/>
          </a:bodyPr>
          <a:lstStyle/>
          <a:p>
            <a:pPr marL="285750" indent="-285750">
              <a:buFont typeface="Arial" panose="020B0604020202020204" pitchFamily="34" charset="0"/>
              <a:buChar char="•"/>
            </a:pPr>
            <a:r>
              <a:rPr lang="fr-FR" dirty="0" smtClean="0"/>
              <a:t>Vous pouvez enregistrer les pages et revenir autant de fois que vous le désirez sur le formulaire (avant sa clôture le 10/11/2021) tant que vous n’avez pas « soumis » votre candidature en appuyant sur « envoyer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Après avoir soumis la candidature vous devrez télécharger le </a:t>
            </a:r>
            <a:r>
              <a:rPr lang="fr-FR" dirty="0" err="1" smtClean="0"/>
              <a:t>pdf</a:t>
            </a:r>
            <a:r>
              <a:rPr lang="fr-FR" dirty="0" smtClean="0"/>
              <a:t> récapitulatif de votre dossier et le renvoyer à votre composante (format mail ou papier, voir avec les services RI dédiés). En cas de soucis avec le formulaire en ligne ce sera la preuve de votre candidature dans les temps impartis. </a:t>
            </a:r>
            <a:endParaRPr lang="fr-FR" dirty="0" smtClean="0"/>
          </a:p>
          <a:p>
            <a:pPr marL="742950" lvl="1" indent="-285750">
              <a:buFont typeface="Arial" panose="020B0604020202020204" pitchFamily="34" charset="0"/>
              <a:buChar char="•"/>
            </a:pPr>
            <a:endParaRPr lang="fr-FR" dirty="0" smtClean="0"/>
          </a:p>
        </p:txBody>
      </p:sp>
      <p:sp>
        <p:nvSpPr>
          <p:cNvPr id="12" name="Étoile à 5 branches 11"/>
          <p:cNvSpPr/>
          <p:nvPr/>
        </p:nvSpPr>
        <p:spPr>
          <a:xfrm>
            <a:off x="6244837" y="1847984"/>
            <a:ext cx="226425" cy="24216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3" name="Étoile à 5 branches 12"/>
          <p:cNvSpPr/>
          <p:nvPr/>
        </p:nvSpPr>
        <p:spPr>
          <a:xfrm>
            <a:off x="2497057" y="4422692"/>
            <a:ext cx="226425" cy="24216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55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wd">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cxnSpLocks/>
          </p:cNvCxnSpPr>
          <p:nvPr/>
        </p:nvCxnSpPr>
        <p:spPr>
          <a:xfrm>
            <a:off x="4465259" y="1561620"/>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41F3C6D9-ED8F-4248-934A-3F19730C0873}"/>
              </a:ext>
            </a:extLst>
          </p:cNvPr>
          <p:cNvSpPr>
            <a:spLocks noGrp="1"/>
          </p:cNvSpPr>
          <p:nvPr>
            <p:ph type="title"/>
          </p:nvPr>
        </p:nvSpPr>
        <p:spPr>
          <a:xfrm>
            <a:off x="198616" y="874968"/>
            <a:ext cx="7050081" cy="2383413"/>
          </a:xfrm>
        </p:spPr>
        <p:txBody>
          <a:bodyPr/>
          <a:lstStyle/>
          <a:p>
            <a:r>
              <a:rPr lang="fr-FR" dirty="0" smtClean="0">
                <a:solidFill>
                  <a:srgbClr val="E74610"/>
                </a:solidFill>
                <a:latin typeface="Verdana" panose="020B0604030504040204" pitchFamily="34" charset="0"/>
                <a:ea typeface="Verdana" panose="020B0604030504040204" pitchFamily="34" charset="0"/>
                <a:cs typeface="Verdana" panose="020B0604030504040204" pitchFamily="34" charset="0"/>
              </a:rPr>
              <a:t>Vos interlocuteurs</a:t>
            </a:r>
            <a:endParaRPr lang="fr-FR"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Espace réservé pour une image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513532" y="339451"/>
            <a:ext cx="3197647" cy="1800000"/>
          </a:xfrm>
        </p:spPr>
      </p:pic>
      <p:graphicFrame>
        <p:nvGraphicFramePr>
          <p:cNvPr id="2" name="Tableau 1"/>
          <p:cNvGraphicFramePr>
            <a:graphicFrameLocks noGrp="1"/>
          </p:cNvGraphicFramePr>
          <p:nvPr>
            <p:extLst>
              <p:ext uri="{D42A27DB-BD31-4B8C-83A1-F6EECF244321}">
                <p14:modId xmlns:p14="http://schemas.microsoft.com/office/powerpoint/2010/main" val="495613430"/>
              </p:ext>
            </p:extLst>
          </p:nvPr>
        </p:nvGraphicFramePr>
        <p:xfrm>
          <a:off x="457200" y="3258381"/>
          <a:ext cx="11428546" cy="2377440"/>
        </p:xfrm>
        <a:graphic>
          <a:graphicData uri="http://schemas.openxmlformats.org/drawingml/2006/table">
            <a:tbl>
              <a:tblPr firstRow="1" bandRow="1">
                <a:tableStyleId>{5C22544A-7EE6-4342-B048-85BDC9FD1C3A}</a:tableStyleId>
              </a:tblPr>
              <a:tblGrid>
                <a:gridCol w="5714273">
                  <a:extLst>
                    <a:ext uri="{9D8B030D-6E8A-4147-A177-3AD203B41FA5}">
                      <a16:colId xmlns:a16="http://schemas.microsoft.com/office/drawing/2014/main" val="1742046164"/>
                    </a:ext>
                  </a:extLst>
                </a:gridCol>
                <a:gridCol w="5714273">
                  <a:extLst>
                    <a:ext uri="{9D8B030D-6E8A-4147-A177-3AD203B41FA5}">
                      <a16:colId xmlns:a16="http://schemas.microsoft.com/office/drawing/2014/main" val="1137041326"/>
                    </a:ext>
                  </a:extLst>
                </a:gridCol>
              </a:tblGrid>
              <a:tr h="52458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b="1" dirty="0" smtClean="0"/>
                        <a:t>Correspondant RI administratif </a:t>
                      </a:r>
                    </a:p>
                    <a:p>
                      <a:endParaRPr lang="fr-FR" dirty="0"/>
                    </a:p>
                  </a:txBody>
                  <a:tcPr>
                    <a:solidFill>
                      <a:srgbClr val="FFC00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b="1" dirty="0" smtClean="0"/>
                        <a:t>Correspondant RI pédagogique </a:t>
                      </a:r>
                    </a:p>
                    <a:p>
                      <a:endParaRPr lang="fr-FR" dirty="0"/>
                    </a:p>
                  </a:txBody>
                  <a:tcPr>
                    <a:solidFill>
                      <a:srgbClr val="FFC000"/>
                    </a:solidFill>
                  </a:tcPr>
                </a:tc>
                <a:extLst>
                  <a:ext uri="{0D108BD9-81ED-4DB2-BD59-A6C34878D82A}">
                    <a16:rowId xmlns:a16="http://schemas.microsoft.com/office/drawing/2014/main" val="4277989976"/>
                  </a:ext>
                </a:extLst>
              </a:tr>
              <a:tr h="1354295">
                <a:tc>
                  <a:txBody>
                    <a:bodyPr/>
                    <a:lstStyle/>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r>
                        <a:rPr lang="fr-FR" dirty="0" smtClean="0"/>
                        <a:t>Dates limites</a:t>
                      </a:r>
                    </a:p>
                    <a:p>
                      <a:pPr marL="742950" lvl="1" indent="-285750">
                        <a:buFont typeface="Arial" panose="020B0604020202020204" pitchFamily="34" charset="0"/>
                        <a:buChar char="•"/>
                      </a:pPr>
                      <a:r>
                        <a:rPr lang="fr-FR" dirty="0" smtClean="0"/>
                        <a:t>Modalités d’envoi du dossier </a:t>
                      </a:r>
                    </a:p>
                    <a:p>
                      <a:pPr marL="742950" lvl="1" indent="-285750">
                        <a:buFont typeface="Arial" panose="020B0604020202020204" pitchFamily="34" charset="0"/>
                        <a:buChar char="•"/>
                      </a:pPr>
                      <a:r>
                        <a:rPr lang="fr-FR" dirty="0" smtClean="0"/>
                        <a:t>En cas de soucis avec le formulaire</a:t>
                      </a:r>
                    </a:p>
                    <a:p>
                      <a:endParaRPr lang="fr-FR" dirty="0"/>
                    </a:p>
                  </a:txBody>
                  <a:tcPr/>
                </a:tc>
                <a:tc>
                  <a:txBody>
                    <a:bodyPr/>
                    <a:lstStyle/>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r>
                        <a:rPr lang="fr-FR" dirty="0" smtClean="0"/>
                        <a:t>Validation des choix de cours</a:t>
                      </a:r>
                    </a:p>
                    <a:p>
                      <a:pPr marL="742950" lvl="1" indent="-285750">
                        <a:buFont typeface="Arial" panose="020B0604020202020204" pitchFamily="34" charset="0"/>
                        <a:buChar char="•"/>
                      </a:pPr>
                      <a:r>
                        <a:rPr lang="fr-FR" dirty="0" smtClean="0"/>
                        <a:t>Discussion sur votre projet de mobilité</a:t>
                      </a:r>
                    </a:p>
                    <a:p>
                      <a:pPr marL="742950" lvl="1" indent="-285750">
                        <a:buFont typeface="Arial" panose="020B0604020202020204" pitchFamily="34" charset="0"/>
                        <a:buChar char="•"/>
                      </a:pPr>
                      <a:r>
                        <a:rPr lang="fr-FR" dirty="0" smtClean="0"/>
                        <a:t>Présentation de vos projets de poursuite d’études</a:t>
                      </a:r>
                    </a:p>
                    <a:p>
                      <a:endParaRPr lang="fr-FR" dirty="0"/>
                    </a:p>
                  </a:txBody>
                  <a:tcPr/>
                </a:tc>
                <a:extLst>
                  <a:ext uri="{0D108BD9-81ED-4DB2-BD59-A6C34878D82A}">
                    <a16:rowId xmlns:a16="http://schemas.microsoft.com/office/drawing/2014/main" val="4140738611"/>
                  </a:ext>
                </a:extLst>
              </a:tr>
            </a:tbl>
          </a:graphicData>
        </a:graphic>
      </p:graphicFrame>
      <p:sp>
        <p:nvSpPr>
          <p:cNvPr id="3" name="ZoneTexte 2"/>
          <p:cNvSpPr txBox="1"/>
          <p:nvPr/>
        </p:nvSpPr>
        <p:spPr>
          <a:xfrm>
            <a:off x="457200" y="5803040"/>
            <a:ext cx="7215501" cy="369332"/>
          </a:xfrm>
          <a:prstGeom prst="rect">
            <a:avLst/>
          </a:prstGeom>
          <a:noFill/>
        </p:spPr>
        <p:txBody>
          <a:bodyPr wrap="none" rtlCol="0">
            <a:spAutoFit/>
          </a:bodyPr>
          <a:lstStyle/>
          <a:p>
            <a:r>
              <a:rPr lang="fr-FR" dirty="0" smtClean="0"/>
              <a:t>Mobilité sortante centrale de l’UGA : outgoing@univ-grenoble-alpes.fr</a:t>
            </a:r>
            <a:endParaRPr lang="fr-FR" dirty="0"/>
          </a:p>
        </p:txBody>
      </p:sp>
    </p:spTree>
    <p:extLst>
      <p:ext uri="{BB962C8B-B14F-4D97-AF65-F5344CB8AC3E}">
        <p14:creationId xmlns:p14="http://schemas.microsoft.com/office/powerpoint/2010/main" val="2123592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515" y="1348621"/>
            <a:ext cx="8237212" cy="411860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p:cNvSpPr/>
          <p:nvPr/>
        </p:nvSpPr>
        <p:spPr>
          <a:xfrm rot="16200000">
            <a:off x="-1804487" y="2868650"/>
            <a:ext cx="5521910" cy="707886"/>
          </a:xfrm>
          <a:prstGeom prst="rect">
            <a:avLst/>
          </a:prstGeom>
        </p:spPr>
        <p:txBody>
          <a:bodyPr wrap="square">
            <a:spAutoFit/>
          </a:bodyPr>
          <a:lstStyle/>
          <a:p>
            <a:r>
              <a:rPr lang="fr-FR" sz="4000" b="1" dirty="0" smtClean="0">
                <a:solidFill>
                  <a:srgbClr val="E74610"/>
                </a:solidFill>
              </a:rPr>
              <a:t>CANDIDATURE</a:t>
            </a:r>
            <a:endParaRPr lang="fr-FR" sz="4000" b="1" dirty="0">
              <a:solidFill>
                <a:srgbClr val="E74610"/>
              </a:solidFill>
            </a:endParaRPr>
          </a:p>
        </p:txBody>
      </p:sp>
    </p:spTree>
    <p:extLst>
      <p:ext uri="{BB962C8B-B14F-4D97-AF65-F5344CB8AC3E}">
        <p14:creationId xmlns:p14="http://schemas.microsoft.com/office/powerpoint/2010/main" val="31408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avec coins arrondis du même côté 5"/>
          <p:cNvSpPr/>
          <p:nvPr/>
        </p:nvSpPr>
        <p:spPr>
          <a:xfrm>
            <a:off x="717754" y="1628654"/>
            <a:ext cx="9743321" cy="3657600"/>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Rectangle 3"/>
          <p:cNvSpPr/>
          <p:nvPr/>
        </p:nvSpPr>
        <p:spPr>
          <a:xfrm>
            <a:off x="1587731" y="872837"/>
            <a:ext cx="9355572" cy="523220"/>
          </a:xfrm>
          <a:prstGeom prst="rect">
            <a:avLst/>
          </a:prstGeom>
        </p:spPr>
        <p:txBody>
          <a:bodyPr wrap="square">
            <a:spAutoFit/>
          </a:bodyPr>
          <a:lstStyle/>
          <a:p>
            <a:r>
              <a:rPr lang="fr-FR" sz="2800" b="1" dirty="0" smtClean="0">
                <a:solidFill>
                  <a:srgbClr val="E74610"/>
                </a:solidFill>
              </a:rPr>
              <a:t>Les principes d’une </a:t>
            </a:r>
            <a:r>
              <a:rPr lang="fr-FR" sz="2800" b="1" dirty="0" smtClean="0">
                <a:solidFill>
                  <a:srgbClr val="E74610"/>
                </a:solidFill>
              </a:rPr>
              <a:t>candidature en mobilité d’études</a:t>
            </a:r>
            <a:endParaRPr lang="fr-FR" sz="2800" b="1" dirty="0">
              <a:solidFill>
                <a:srgbClr val="E74610"/>
              </a:solidFill>
            </a:endParaRPr>
          </a:p>
        </p:txBody>
      </p:sp>
      <p:sp>
        <p:nvSpPr>
          <p:cNvPr id="3" name="ZoneTexte 2"/>
          <p:cNvSpPr txBox="1"/>
          <p:nvPr/>
        </p:nvSpPr>
        <p:spPr>
          <a:xfrm>
            <a:off x="855406" y="1887794"/>
            <a:ext cx="9743321" cy="3139321"/>
          </a:xfrm>
          <a:prstGeom prst="rect">
            <a:avLst/>
          </a:prstGeom>
          <a:noFill/>
        </p:spPr>
        <p:txBody>
          <a:bodyPr wrap="square" rtlCol="0">
            <a:spAutoFit/>
          </a:bodyPr>
          <a:lstStyle/>
          <a:p>
            <a:pPr marL="285750" indent="-285750">
              <a:buFont typeface="Arial" panose="020B0604020202020204" pitchFamily="34" charset="0"/>
              <a:buChar char="•"/>
            </a:pPr>
            <a:r>
              <a:rPr lang="fr-FR" dirty="0"/>
              <a:t>Mobilité non obligatoire (sauf cursus spécialisé</a:t>
            </a:r>
            <a:r>
              <a:rPr lang="fr-FR" dirty="0" smtClean="0"/>
              <a:t>)</a:t>
            </a:r>
            <a:br>
              <a:rPr lang="fr-FR" dirty="0" smtClean="0"/>
            </a:br>
            <a:endParaRPr lang="fr-FR" dirty="0"/>
          </a:p>
          <a:p>
            <a:pPr marL="285750" indent="-285750">
              <a:buFont typeface="Arial" panose="020B0604020202020204" pitchFamily="34" charset="0"/>
              <a:buChar char="•"/>
            </a:pPr>
            <a:r>
              <a:rPr lang="fr-FR" dirty="0"/>
              <a:t>Démarche qui demande temps, rigueur et investissement + augmente la charge de </a:t>
            </a:r>
            <a:r>
              <a:rPr lang="fr-FR" dirty="0" smtClean="0"/>
              <a:t>travail</a:t>
            </a:r>
            <a:br>
              <a:rPr lang="fr-FR" dirty="0" smtClean="0"/>
            </a:br>
            <a:endParaRPr lang="fr-FR" dirty="0"/>
          </a:p>
          <a:p>
            <a:pPr marL="285750" indent="-285750">
              <a:buFont typeface="Arial" panose="020B0604020202020204" pitchFamily="34" charset="0"/>
              <a:buChar char="•"/>
            </a:pPr>
            <a:r>
              <a:rPr lang="fr-FR" dirty="0"/>
              <a:t>Stressant car beaucoup </a:t>
            </a:r>
            <a:r>
              <a:rPr lang="fr-FR" dirty="0" smtClean="0"/>
              <a:t>d'inconnues</a:t>
            </a:r>
            <a:br>
              <a:rPr lang="fr-FR" dirty="0" smtClean="0"/>
            </a:br>
            <a:endParaRPr lang="fr-FR" dirty="0"/>
          </a:p>
          <a:p>
            <a:pPr marL="285750" indent="-285750">
              <a:buFont typeface="Arial" panose="020B0604020202020204" pitchFamily="34" charset="0"/>
              <a:buChar char="•"/>
            </a:pPr>
            <a:r>
              <a:rPr lang="fr-FR" dirty="0"/>
              <a:t>Une candidature même celle qui n’aboutit pas est un bon entrainement pour la suite (recherche stage, emploi, valorisation de son parcours</a:t>
            </a:r>
            <a:r>
              <a:rPr lang="fr-FR" dirty="0" smtClean="0"/>
              <a:t>..)</a:t>
            </a:r>
            <a:br>
              <a:rPr lang="fr-FR" dirty="0" smtClean="0"/>
            </a:br>
            <a:endParaRPr lang="fr-FR" dirty="0"/>
          </a:p>
          <a:p>
            <a:pPr marL="285750" indent="-285750">
              <a:buFont typeface="Arial" panose="020B0604020202020204" pitchFamily="34" charset="0"/>
              <a:buChar char="•"/>
            </a:pPr>
            <a:r>
              <a:rPr lang="fr-FR" dirty="0"/>
              <a:t>Accepter un refus c’est aussi faire preuve de maturité</a:t>
            </a:r>
          </a:p>
          <a:p>
            <a:endParaRPr lang="fr-FR" dirty="0"/>
          </a:p>
        </p:txBody>
      </p:sp>
      <p:pic>
        <p:nvPicPr>
          <p:cNvPr id="7" name="Imag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8291" y="5437238"/>
            <a:ext cx="1237473" cy="828155"/>
          </a:xfrm>
          <a:prstGeom prst="rect">
            <a:avLst/>
          </a:prstGeom>
        </p:spPr>
      </p:pic>
    </p:spTree>
    <p:extLst>
      <p:ext uri="{BB962C8B-B14F-4D97-AF65-F5344CB8AC3E}">
        <p14:creationId xmlns:p14="http://schemas.microsoft.com/office/powerpoint/2010/main" val="2571132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731" y="872837"/>
            <a:ext cx="9010996" cy="523220"/>
          </a:xfrm>
          <a:prstGeom prst="rect">
            <a:avLst/>
          </a:prstGeom>
        </p:spPr>
        <p:txBody>
          <a:bodyPr wrap="square">
            <a:spAutoFit/>
          </a:bodyPr>
          <a:lstStyle/>
          <a:p>
            <a:r>
              <a:rPr lang="fr-FR" sz="2800" b="1" dirty="0" smtClean="0">
                <a:solidFill>
                  <a:srgbClr val="E74610"/>
                </a:solidFill>
              </a:rPr>
              <a:t>Les principes d’une candidature</a:t>
            </a:r>
            <a:endParaRPr lang="fr-FR" sz="2800" b="1" dirty="0">
              <a:solidFill>
                <a:srgbClr val="E74610"/>
              </a:solidFill>
            </a:endParaRPr>
          </a:p>
        </p:txBody>
      </p:sp>
      <p:graphicFrame>
        <p:nvGraphicFramePr>
          <p:cNvPr id="5" name="Diagramme 4"/>
          <p:cNvGraphicFramePr/>
          <p:nvPr>
            <p:extLst>
              <p:ext uri="{D42A27DB-BD31-4B8C-83A1-F6EECF244321}">
                <p14:modId xmlns:p14="http://schemas.microsoft.com/office/powerpoint/2010/main" val="3372185926"/>
              </p:ext>
            </p:extLst>
          </p:nvPr>
        </p:nvGraphicFramePr>
        <p:xfrm>
          <a:off x="1587731" y="1546166"/>
          <a:ext cx="8310880" cy="47964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540000" y="6037811"/>
            <a:ext cx="609600" cy="609600"/>
          </a:xfrm>
          <a:prstGeom prst="rect">
            <a:avLst/>
          </a:prstGeom>
        </p:spPr>
      </p:pic>
      <p:pic>
        <p:nvPicPr>
          <p:cNvPr id="3"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232400" y="5883120"/>
            <a:ext cx="609600" cy="609600"/>
          </a:xfrm>
          <a:prstGeom prst="rect">
            <a:avLst/>
          </a:prstGeom>
        </p:spPr>
      </p:pic>
      <p:pic>
        <p:nvPicPr>
          <p:cNvPr id="6" name="Son enregistré">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8392160" y="5883120"/>
            <a:ext cx="609600" cy="609600"/>
          </a:xfrm>
          <a:prstGeom prst="rect">
            <a:avLst/>
          </a:prstGeom>
        </p:spPr>
      </p:pic>
      <p:pic>
        <p:nvPicPr>
          <p:cNvPr id="7" name="Image 6"/>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368291" y="5437238"/>
            <a:ext cx="1237473" cy="828155"/>
          </a:xfrm>
          <a:prstGeom prst="rect">
            <a:avLst/>
          </a:prstGeom>
        </p:spPr>
      </p:pic>
    </p:spTree>
    <p:extLst>
      <p:ext uri="{BB962C8B-B14F-4D97-AF65-F5344CB8AC3E}">
        <p14:creationId xmlns:p14="http://schemas.microsoft.com/office/powerpoint/2010/main" val="61826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61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504"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970" y="2023570"/>
            <a:ext cx="9663236" cy="6032421"/>
          </a:xfrm>
          <a:prstGeom prst="rect">
            <a:avLst/>
          </a:prstGeom>
          <a:noFill/>
        </p:spPr>
        <p:txBody>
          <a:bodyPr wrap="square" rtlCol="0" anchor="t">
            <a:spAutoFit/>
          </a:bodyPr>
          <a:lstStyle/>
          <a:p>
            <a:pPr marL="285750" indent="-285750">
              <a:buFont typeface="Arial" panose="020B0604020202020204" pitchFamily="34" charset="0"/>
              <a:buChar char="•"/>
            </a:pPr>
            <a:r>
              <a:rPr lang="fr-FR" dirty="0" smtClean="0"/>
              <a:t>Un </a:t>
            </a:r>
            <a:r>
              <a:rPr lang="fr-FR" dirty="0"/>
              <a:t>formulaire de candidature en ligne, </a:t>
            </a:r>
            <a:r>
              <a:rPr lang="fr-FR" b="1" dirty="0"/>
              <a:t>UNIQUE</a:t>
            </a:r>
            <a:r>
              <a:rPr lang="fr-FR" dirty="0"/>
              <a:t> (le même pour toutes les composantes, type d’accord et période de mobilité) accessible depuis votre espace étudiant LEO ou l’intranet de l’université grâce à vos codes AGALAN.</a:t>
            </a:r>
          </a:p>
          <a:p>
            <a:endParaRPr lang="fr-FR" dirty="0"/>
          </a:p>
          <a:p>
            <a:pPr marL="285750" indent="-285750">
              <a:buFont typeface="Arial" panose="020B0604020202020204" pitchFamily="34" charset="0"/>
              <a:buChar char="•"/>
            </a:pPr>
            <a:r>
              <a:rPr lang="fr-FR" dirty="0"/>
              <a:t>Ouverture du formulaire du </a:t>
            </a:r>
            <a:r>
              <a:rPr lang="fr-FR" dirty="0" smtClean="0"/>
              <a:t>15/10 </a:t>
            </a:r>
            <a:r>
              <a:rPr lang="fr-FR" dirty="0"/>
              <a:t>au </a:t>
            </a:r>
            <a:r>
              <a:rPr lang="fr-FR" dirty="0" smtClean="0"/>
              <a:t>10/11 </a:t>
            </a:r>
            <a:r>
              <a:rPr lang="fr-FR" dirty="0"/>
              <a:t>(même pour un départ au S2). ATTENTION, chaque composante peut décider d’une date limite en amont de la fermeture du formulaire. C’est cette date qui fait foi, rapprochez-vous donc du service RI de votre composante.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Les </a:t>
            </a:r>
            <a:r>
              <a:rPr lang="fr-FR" b="1" dirty="0"/>
              <a:t>étudiants sont autonomes sur leur candidature </a:t>
            </a:r>
            <a:r>
              <a:rPr lang="fr-FR" dirty="0"/>
              <a:t>: c’est à vous de vérifier, partenaire par partenaire, si les destinations qui vous intéressent proposent bien les cours qui correspondent à votre </a:t>
            </a:r>
            <a:r>
              <a:rPr lang="fr-FR" dirty="0" smtClean="0"/>
              <a:t>formation, et si des tests de langues sont obligatoires.</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solidFill>
                  <a:schemeClr val="tx1">
                    <a:lumMod val="95000"/>
                    <a:lumOff val="5000"/>
                  </a:schemeClr>
                </a:solidFill>
                <a:latin typeface="Montserrat-Bold"/>
                <a:cs typeface="Montserrat-Bold"/>
              </a:rPr>
              <a:t>Pour candidater vous devez vous conformer aux critères définis par vos composantes et ceux de nos partenaires : niveau académique, niveau de langue, cours ouverts aux étudiants en échange, prérequis pédagogiques, type de visa demandé. </a:t>
            </a:r>
            <a:endParaRPr lang="en-US" dirty="0" smtClean="0">
              <a:solidFill>
                <a:schemeClr val="tx1">
                  <a:lumMod val="95000"/>
                  <a:lumOff val="5000"/>
                </a:schemeClr>
              </a:solidFill>
              <a:latin typeface="Montserrat-Bold"/>
              <a:cs typeface="Montserrat-Bold"/>
            </a:endParaRPr>
          </a:p>
          <a:p>
            <a:endParaRPr lang="en-US" b="1" dirty="0" smtClean="0">
              <a:solidFill>
                <a:schemeClr val="tx1">
                  <a:lumMod val="95000"/>
                  <a:lumOff val="5000"/>
                </a:schemeClr>
              </a:solidFill>
              <a:latin typeface="Montserrat-Bold"/>
              <a:cs typeface="Montserrat-Bold"/>
            </a:endParaRPr>
          </a:p>
          <a:p>
            <a:endParaRPr lang="en-US" b="1" dirty="0">
              <a:solidFill>
                <a:schemeClr val="tx1">
                  <a:lumMod val="95000"/>
                  <a:lumOff val="5000"/>
                </a:schemeClr>
              </a:solidFill>
              <a:latin typeface="Montserrat-Bold"/>
              <a:cs typeface="Montserrat-Bold"/>
            </a:endParaRPr>
          </a:p>
          <a:p>
            <a:endParaRPr lang="en-US" b="1" dirty="0" smtClean="0">
              <a:solidFill>
                <a:schemeClr val="tx1">
                  <a:lumMod val="95000"/>
                  <a:lumOff val="5000"/>
                </a:schemeClr>
              </a:solidFill>
              <a:latin typeface="Montserrat-Bold"/>
              <a:cs typeface="Montserrat-Bold"/>
            </a:endParaRPr>
          </a:p>
          <a:p>
            <a:pPr lvl="1">
              <a:buClr>
                <a:schemeClr val="tx1">
                  <a:lumMod val="65000"/>
                  <a:lumOff val="35000"/>
                </a:schemeClr>
              </a:buClr>
            </a:pPr>
            <a:r>
              <a:rPr lang="en-US" sz="1600" dirty="0" smtClean="0">
                <a:solidFill>
                  <a:schemeClr val="tx1">
                    <a:lumMod val="95000"/>
                    <a:lumOff val="5000"/>
                  </a:schemeClr>
                </a:solidFill>
                <a:latin typeface="Montserrat-Bold"/>
                <a:cs typeface="Montserrat-Bold"/>
              </a:rPr>
              <a:t/>
            </a:r>
            <a:br>
              <a:rPr lang="en-US" sz="1600" dirty="0" smtClean="0">
                <a:solidFill>
                  <a:schemeClr val="tx1">
                    <a:lumMod val="95000"/>
                    <a:lumOff val="5000"/>
                  </a:schemeClr>
                </a:solidFill>
                <a:latin typeface="Montserrat-Bold"/>
                <a:cs typeface="Montserrat-Bold"/>
              </a:rPr>
            </a:br>
            <a:r>
              <a:rPr lang="en-US" sz="1600" dirty="0" smtClean="0">
                <a:solidFill>
                  <a:schemeClr val="tx1">
                    <a:lumMod val="95000"/>
                    <a:lumOff val="5000"/>
                  </a:schemeClr>
                </a:solidFill>
                <a:latin typeface="Montserrat-Bold"/>
                <a:cs typeface="Montserrat-Bold"/>
              </a:rPr>
              <a:t/>
            </a:r>
            <a:br>
              <a:rPr lang="en-US" sz="1600" dirty="0" smtClean="0">
                <a:solidFill>
                  <a:schemeClr val="tx1">
                    <a:lumMod val="95000"/>
                    <a:lumOff val="5000"/>
                  </a:schemeClr>
                </a:solidFill>
                <a:latin typeface="Montserrat-Bold"/>
                <a:cs typeface="Montserrat-Bold"/>
              </a:rPr>
            </a:br>
            <a:endParaRPr lang="en-US" sz="1600" dirty="0">
              <a:solidFill>
                <a:schemeClr val="tx1">
                  <a:lumMod val="95000"/>
                  <a:lumOff val="5000"/>
                </a:schemeClr>
              </a:solidFill>
              <a:latin typeface="Montserrat-Bold"/>
              <a:cs typeface="Montserrat-Bold"/>
            </a:endParaRPr>
          </a:p>
          <a:p>
            <a:pPr algn="r"/>
            <a:endParaRPr lang="fr-FR" sz="14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40" name="Straight Connector 39"/>
          <p:cNvCxnSpPr>
            <a:cxnSpLocks/>
          </p:cNvCxnSpPr>
          <p:nvPr/>
        </p:nvCxnSpPr>
        <p:spPr>
          <a:xfrm>
            <a:off x="4116125" y="2023570"/>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41F3C6D9-ED8F-4248-934A-3F19730C0873}"/>
              </a:ext>
            </a:extLst>
          </p:cNvPr>
          <p:cNvSpPr>
            <a:spLocks noGrp="1"/>
          </p:cNvSpPr>
          <p:nvPr>
            <p:ph type="title"/>
          </p:nvPr>
        </p:nvSpPr>
        <p:spPr>
          <a:xfrm>
            <a:off x="198616" y="874969"/>
            <a:ext cx="8970322" cy="979958"/>
          </a:xfrm>
        </p:spPr>
        <p:txBody>
          <a:bodyPr>
            <a:normAutofit fontScale="90000"/>
          </a:bodyPr>
          <a:lstStyle/>
          <a:p>
            <a:r>
              <a:rPr lang="fr-FR" dirty="0" smtClean="0">
                <a:solidFill>
                  <a:srgbClr val="E74610"/>
                </a:solidFill>
                <a:latin typeface="Verdana" panose="020B0604030504040204" pitchFamily="34" charset="0"/>
                <a:ea typeface="Verdana" panose="020B0604030504040204" pitchFamily="34" charset="0"/>
                <a:cs typeface="Verdana" panose="020B0604030504040204" pitchFamily="34" charset="0"/>
              </a:rPr>
              <a:t>Les fondamentaux d’une candidature</a:t>
            </a:r>
            <a:endParaRPr lang="fr-FR"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58400" y="874969"/>
            <a:ext cx="609600" cy="609600"/>
          </a:xfrm>
          <a:prstGeom prst="rect">
            <a:avLst/>
          </a:prstGeom>
        </p:spPr>
      </p:pic>
      <p:pic>
        <p:nvPicPr>
          <p:cNvPr id="8" name="Imag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68291" y="5437238"/>
            <a:ext cx="1237473" cy="828155"/>
          </a:xfrm>
          <a:prstGeom prst="rect">
            <a:avLst/>
          </a:prstGeom>
        </p:spPr>
      </p:pic>
    </p:spTree>
    <p:extLst>
      <p:ext uri="{BB962C8B-B14F-4D97-AF65-F5344CB8AC3E}">
        <p14:creationId xmlns:p14="http://schemas.microsoft.com/office/powerpoint/2010/main" val="34163540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731" y="2601290"/>
            <a:ext cx="5418176" cy="1938992"/>
          </a:xfrm>
          <a:prstGeom prst="rect">
            <a:avLst/>
          </a:prstGeom>
        </p:spPr>
        <p:txBody>
          <a:bodyPr wrap="square">
            <a:spAutoFit/>
          </a:bodyPr>
          <a:lstStyle/>
          <a:p>
            <a:pPr marL="342900" indent="-342900">
              <a:buFont typeface="Arial" panose="020B0604020202020204" pitchFamily="34" charset="0"/>
              <a:buChar char="•"/>
            </a:pPr>
            <a:r>
              <a:rPr lang="fr-FR" sz="2000" b="1" dirty="0" smtClean="0">
                <a:solidFill>
                  <a:schemeClr val="bg1"/>
                </a:solidFill>
                <a:latin typeface="Montserrat-Bold"/>
                <a:ea typeface="+mj-ea"/>
                <a:cs typeface="Montserrat-Bold"/>
              </a:rPr>
              <a:t>Documents à fournir</a:t>
            </a:r>
          </a:p>
          <a:p>
            <a:endParaRPr lang="fr-FR" sz="2000" b="1" dirty="0">
              <a:solidFill>
                <a:schemeClr val="bg1"/>
              </a:solidFill>
              <a:latin typeface="Montserrat-Bold"/>
              <a:ea typeface="+mj-ea"/>
              <a:cs typeface="Montserrat-Bold"/>
            </a:endParaRPr>
          </a:p>
          <a:p>
            <a:pPr marL="342900" indent="-342900">
              <a:buFont typeface="Arial" panose="020B0604020202020204" pitchFamily="34" charset="0"/>
              <a:buChar char="•"/>
            </a:pPr>
            <a:r>
              <a:rPr lang="fr-FR" sz="2000" b="1" dirty="0" smtClean="0">
                <a:solidFill>
                  <a:schemeClr val="bg1"/>
                </a:solidFill>
                <a:latin typeface="Montserrat-Bold"/>
                <a:ea typeface="+mj-ea"/>
                <a:cs typeface="Montserrat-Bold"/>
              </a:rPr>
              <a:t>Aides à la préparation du dossier</a:t>
            </a:r>
          </a:p>
          <a:p>
            <a:pPr marL="342900" indent="-342900">
              <a:buFont typeface="Arial" panose="020B0604020202020204" pitchFamily="34" charset="0"/>
              <a:buChar char="•"/>
            </a:pPr>
            <a:endParaRPr lang="fr-FR" sz="2000" b="1" dirty="0">
              <a:solidFill>
                <a:schemeClr val="bg1"/>
              </a:solidFill>
              <a:latin typeface="Montserrat-Bold"/>
              <a:ea typeface="+mj-ea"/>
              <a:cs typeface="Montserrat-Bold"/>
            </a:endParaRPr>
          </a:p>
          <a:p>
            <a:pPr marL="342900" indent="-342900">
              <a:buFont typeface="Arial" panose="020B0604020202020204" pitchFamily="34" charset="0"/>
              <a:buChar char="•"/>
            </a:pPr>
            <a:r>
              <a:rPr lang="fr-FR" sz="2000" b="1" dirty="0" smtClean="0">
                <a:solidFill>
                  <a:schemeClr val="bg1"/>
                </a:solidFill>
                <a:latin typeface="Montserrat-Bold"/>
                <a:ea typeface="+mj-ea"/>
                <a:cs typeface="Montserrat-Bold"/>
              </a:rPr>
              <a:t>Examen du dossier par la Commission de Sélection </a:t>
            </a:r>
            <a:endParaRPr lang="fr-FR" sz="2000" b="1" dirty="0">
              <a:solidFill>
                <a:schemeClr val="bg1"/>
              </a:solidFill>
              <a:latin typeface="Montserrat-Bold"/>
              <a:ea typeface="+mj-ea"/>
              <a:cs typeface="Montserrat-Bold"/>
            </a:endParaRPr>
          </a:p>
        </p:txBody>
      </p:sp>
      <p:pic>
        <p:nvPicPr>
          <p:cNvPr id="2" name="Image 1" descr="Dossier de production"/>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86551" y="3749040"/>
            <a:ext cx="4320000" cy="2880000"/>
          </a:xfrm>
          <a:prstGeom prst="rect">
            <a:avLst/>
          </a:prstGeom>
        </p:spPr>
      </p:pic>
      <p:pic>
        <p:nvPicPr>
          <p:cNvPr id="6" name="Imag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8291" y="5437238"/>
            <a:ext cx="1237473" cy="828155"/>
          </a:xfrm>
          <a:prstGeom prst="rect">
            <a:avLst/>
          </a:prstGeom>
        </p:spPr>
      </p:pic>
      <p:sp>
        <p:nvSpPr>
          <p:cNvPr id="3" name="Rectangle 2"/>
          <p:cNvSpPr/>
          <p:nvPr/>
        </p:nvSpPr>
        <p:spPr>
          <a:xfrm rot="16200000">
            <a:off x="-1296171" y="3109121"/>
            <a:ext cx="4839911" cy="923330"/>
          </a:xfrm>
          <a:prstGeom prst="rect">
            <a:avLst/>
          </a:prstGeom>
        </p:spPr>
        <p:txBody>
          <a:bodyPr wrap="square">
            <a:spAutoFit/>
          </a:bodyPr>
          <a:lstStyle/>
          <a:p>
            <a:r>
              <a:rPr lang="fr-FR" sz="5400" b="1" dirty="0" smtClean="0">
                <a:solidFill>
                  <a:srgbClr val="E74610"/>
                </a:solidFill>
              </a:rPr>
              <a:t>LE DOSSIER</a:t>
            </a:r>
            <a:endParaRPr lang="fr-FR" sz="5400" b="1" dirty="0">
              <a:solidFill>
                <a:srgbClr val="E74610"/>
              </a:solidFill>
            </a:endParaRPr>
          </a:p>
        </p:txBody>
      </p:sp>
    </p:spTree>
    <p:extLst>
      <p:ext uri="{BB962C8B-B14F-4D97-AF65-F5344CB8AC3E}">
        <p14:creationId xmlns:p14="http://schemas.microsoft.com/office/powerpoint/2010/main" val="188015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731" y="1068189"/>
            <a:ext cx="8778240" cy="646331"/>
          </a:xfrm>
          <a:prstGeom prst="rect">
            <a:avLst/>
          </a:prstGeom>
        </p:spPr>
        <p:txBody>
          <a:bodyPr wrap="square">
            <a:spAutoFit/>
          </a:bodyPr>
          <a:lstStyle/>
          <a:p>
            <a:r>
              <a:rPr lang="fr-FR" sz="3600" dirty="0" smtClean="0">
                <a:solidFill>
                  <a:schemeClr val="bg1"/>
                </a:solidFill>
              </a:rPr>
              <a:t>Le dossier</a:t>
            </a:r>
            <a:endParaRPr lang="fr-FR" sz="3600" dirty="0">
              <a:solidFill>
                <a:schemeClr val="bg1"/>
              </a:solidFill>
            </a:endParaRPr>
          </a:p>
        </p:txBody>
      </p:sp>
      <p:sp>
        <p:nvSpPr>
          <p:cNvPr id="6" name="ZoneTexte 5"/>
          <p:cNvSpPr txBox="1"/>
          <p:nvPr/>
        </p:nvSpPr>
        <p:spPr>
          <a:xfrm>
            <a:off x="482138" y="2344189"/>
            <a:ext cx="3117273" cy="1754326"/>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bg1"/>
                </a:solidFill>
              </a:rPr>
              <a:t>Au format </a:t>
            </a:r>
            <a:r>
              <a:rPr lang="fr-FR" dirty="0" err="1" smtClean="0">
                <a:solidFill>
                  <a:schemeClr val="bg1"/>
                </a:solidFill>
              </a:rPr>
              <a:t>pdf</a:t>
            </a:r>
            <a:r>
              <a:rPr lang="fr-FR" dirty="0" smtClean="0">
                <a:solidFill>
                  <a:schemeClr val="bg1"/>
                </a:solidFill>
              </a:rPr>
              <a:t/>
            </a:r>
            <a:br>
              <a:rPr lang="fr-FR" dirty="0" smtClean="0">
                <a:solidFill>
                  <a:schemeClr val="bg1"/>
                </a:solidFill>
              </a:rPr>
            </a:br>
            <a:endParaRPr lang="fr-FR" dirty="0" smtClean="0">
              <a:solidFill>
                <a:schemeClr val="bg1"/>
              </a:solidFill>
            </a:endParaRPr>
          </a:p>
          <a:p>
            <a:pPr marL="285750" indent="-285750">
              <a:buFont typeface="Arial" panose="020B0604020202020204" pitchFamily="34" charset="0"/>
              <a:buChar char="•"/>
            </a:pPr>
            <a:r>
              <a:rPr lang="fr-FR" dirty="0" smtClean="0">
                <a:solidFill>
                  <a:schemeClr val="bg1"/>
                </a:solidFill>
              </a:rPr>
              <a:t>Téléchargeables sur la plateforme de </a:t>
            </a:r>
            <a:r>
              <a:rPr lang="fr-FR" dirty="0" smtClean="0">
                <a:solidFill>
                  <a:schemeClr val="bg1"/>
                </a:solidFill>
              </a:rPr>
              <a:t>candidature (intégrés au formulaire </a:t>
            </a:r>
            <a:r>
              <a:rPr lang="fr-FR" dirty="0" err="1" smtClean="0">
                <a:solidFill>
                  <a:schemeClr val="bg1"/>
                </a:solidFill>
              </a:rPr>
              <a:t>MoveoN</a:t>
            </a:r>
            <a:r>
              <a:rPr lang="fr-FR" dirty="0">
                <a:solidFill>
                  <a:schemeClr val="bg1"/>
                </a:solidFill>
              </a:rPr>
              <a:t>)</a:t>
            </a:r>
            <a:endParaRPr lang="fr-FR" dirty="0">
              <a:solidFill>
                <a:schemeClr val="bg1"/>
              </a:solidFill>
            </a:endParaRPr>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931" y="1068189"/>
            <a:ext cx="609600" cy="609600"/>
          </a:xfrm>
          <a:prstGeom prst="rect">
            <a:avLst/>
          </a:prstGeom>
        </p:spPr>
      </p:pic>
      <p:pic>
        <p:nvPicPr>
          <p:cNvPr id="3" name="Image 2"/>
          <p:cNvPicPr>
            <a:picLocks noChangeAspect="1"/>
          </p:cNvPicPr>
          <p:nvPr/>
        </p:nvPicPr>
        <p:blipFill>
          <a:blip r:embed="rId6"/>
          <a:stretch>
            <a:fillRect/>
          </a:stretch>
        </p:blipFill>
        <p:spPr>
          <a:xfrm>
            <a:off x="4705503" y="572729"/>
            <a:ext cx="3504432" cy="5865880"/>
          </a:xfrm>
          <a:prstGeom prst="rect">
            <a:avLst/>
          </a:prstGeom>
        </p:spPr>
      </p:pic>
      <p:sp>
        <p:nvSpPr>
          <p:cNvPr id="7" name="ZoneTexte 6"/>
          <p:cNvSpPr txBox="1"/>
          <p:nvPr/>
        </p:nvSpPr>
        <p:spPr>
          <a:xfrm>
            <a:off x="8714151" y="4886633"/>
            <a:ext cx="3303639" cy="1754326"/>
          </a:xfrm>
          <a:prstGeom prst="rect">
            <a:avLst/>
          </a:prstGeom>
          <a:noFill/>
        </p:spPr>
        <p:txBody>
          <a:bodyPr wrap="square" rtlCol="0">
            <a:spAutoFit/>
          </a:bodyPr>
          <a:lstStyle/>
          <a:p>
            <a:r>
              <a:rPr lang="fr-FR" dirty="0" smtClean="0">
                <a:solidFill>
                  <a:srgbClr val="FFC000"/>
                </a:solidFill>
              </a:rPr>
              <a:t>Toutes les ressources du dossier de candidature sont sur le LEO :</a:t>
            </a:r>
          </a:p>
          <a:p>
            <a:r>
              <a:rPr lang="fr-FR" dirty="0">
                <a:hlinkClick r:id="rId7"/>
              </a:rPr>
              <a:t>https://leo.univ-grenoble-alpes.fr/ma-candidature</a:t>
            </a:r>
            <a:r>
              <a:rPr lang="fr-FR" dirty="0" smtClean="0">
                <a:hlinkClick r:id="rId7"/>
              </a:rPr>
              <a:t>/</a:t>
            </a:r>
            <a:endParaRPr lang="fr-FR" dirty="0" smtClean="0"/>
          </a:p>
          <a:p>
            <a:endParaRPr lang="fr-FR" dirty="0"/>
          </a:p>
        </p:txBody>
      </p:sp>
    </p:spTree>
    <p:extLst>
      <p:ext uri="{BB962C8B-B14F-4D97-AF65-F5344CB8AC3E}">
        <p14:creationId xmlns:p14="http://schemas.microsoft.com/office/powerpoint/2010/main" val="4109087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731" y="1068189"/>
            <a:ext cx="8778240" cy="646331"/>
          </a:xfrm>
          <a:prstGeom prst="rect">
            <a:avLst/>
          </a:prstGeom>
        </p:spPr>
        <p:txBody>
          <a:bodyPr wrap="square">
            <a:spAutoFit/>
          </a:bodyPr>
          <a:lstStyle/>
          <a:p>
            <a:r>
              <a:rPr lang="fr-FR" sz="3600" dirty="0" smtClean="0">
                <a:solidFill>
                  <a:schemeClr val="bg1"/>
                </a:solidFill>
              </a:rPr>
              <a:t>Le dossier – Outils de préparation </a:t>
            </a:r>
            <a:endParaRPr lang="fr-FR" sz="3600" dirty="0">
              <a:solidFill>
                <a:schemeClr val="bg1"/>
              </a:solidFill>
            </a:endParaRPr>
          </a:p>
        </p:txBody>
      </p:sp>
      <p:sp>
        <p:nvSpPr>
          <p:cNvPr id="6" name="ZoneTexte 5"/>
          <p:cNvSpPr txBox="1"/>
          <p:nvPr/>
        </p:nvSpPr>
        <p:spPr>
          <a:xfrm>
            <a:off x="482138" y="2344189"/>
            <a:ext cx="7165571" cy="3139321"/>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bg1"/>
                </a:solidFill>
              </a:rPr>
              <a:t>Guide l’évalué </a:t>
            </a:r>
            <a:br>
              <a:rPr lang="fr-FR" dirty="0" smtClean="0">
                <a:solidFill>
                  <a:schemeClr val="bg1"/>
                </a:solidFill>
              </a:rPr>
            </a:br>
            <a:endParaRPr lang="fr-FR" dirty="0" smtClean="0">
              <a:solidFill>
                <a:schemeClr val="bg1"/>
              </a:solidFill>
            </a:endParaRPr>
          </a:p>
          <a:p>
            <a:pPr marL="285750" indent="-285750">
              <a:buFont typeface="Arial" panose="020B0604020202020204" pitchFamily="34" charset="0"/>
              <a:buChar char="•"/>
            </a:pPr>
            <a:r>
              <a:rPr lang="fr-FR" dirty="0" smtClean="0">
                <a:solidFill>
                  <a:schemeClr val="bg1"/>
                </a:solidFill>
              </a:rPr>
              <a:t>Aide à la budgétisation</a:t>
            </a:r>
          </a:p>
          <a:p>
            <a:pPr marL="285750" indent="-285750">
              <a:buFont typeface="Arial" panose="020B0604020202020204" pitchFamily="34" charset="0"/>
              <a:buChar char="•"/>
            </a:pPr>
            <a:endParaRPr lang="fr-FR" dirty="0" smtClean="0">
              <a:solidFill>
                <a:schemeClr val="bg1"/>
              </a:solidFill>
            </a:endParaRPr>
          </a:p>
          <a:p>
            <a:pPr marL="285750" indent="-285750">
              <a:buFont typeface="Arial" panose="020B0604020202020204" pitchFamily="34" charset="0"/>
              <a:buChar char="•"/>
            </a:pPr>
            <a:r>
              <a:rPr lang="fr-FR" dirty="0" smtClean="0">
                <a:solidFill>
                  <a:schemeClr val="bg1"/>
                </a:solidFill>
              </a:rPr>
              <a:t>Modèle de pré-choix de </a:t>
            </a:r>
            <a:r>
              <a:rPr lang="fr-FR" dirty="0" smtClean="0">
                <a:solidFill>
                  <a:schemeClr val="bg1"/>
                </a:solidFill>
              </a:rPr>
              <a:t>cours</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smtClean="0">
                <a:solidFill>
                  <a:schemeClr val="bg1"/>
                </a:solidFill>
              </a:rPr>
              <a:t>Les critères de sélection</a:t>
            </a:r>
            <a:endParaRPr lang="fr-FR" dirty="0" smtClean="0">
              <a:solidFill>
                <a:schemeClr val="bg1"/>
              </a:solidFill>
            </a:endParaRPr>
          </a:p>
          <a:p>
            <a:pPr marL="285750" indent="-285750">
              <a:buFont typeface="Arial" panose="020B0604020202020204" pitchFamily="34" charset="0"/>
              <a:buChar char="•"/>
            </a:pPr>
            <a:endParaRPr lang="fr-FR" dirty="0" smtClean="0">
              <a:solidFill>
                <a:schemeClr val="bg1"/>
              </a:solidFill>
            </a:endParaRPr>
          </a:p>
          <a:p>
            <a:pPr marL="285750" indent="-285750">
              <a:buFont typeface="Arial" panose="020B0604020202020204" pitchFamily="34" charset="0"/>
              <a:buChar char="•"/>
            </a:pPr>
            <a:r>
              <a:rPr lang="fr-FR" dirty="0" smtClean="0">
                <a:solidFill>
                  <a:schemeClr val="bg1"/>
                </a:solidFill>
              </a:rPr>
              <a:t>Carte </a:t>
            </a:r>
            <a:r>
              <a:rPr lang="fr-FR" dirty="0" smtClean="0">
                <a:solidFill>
                  <a:schemeClr val="bg1"/>
                </a:solidFill>
              </a:rPr>
              <a:t>interactive des destinations :</a:t>
            </a:r>
          </a:p>
          <a:p>
            <a:pPr marL="285750" indent="-285750">
              <a:buFont typeface="Arial" panose="020B0604020202020204" pitchFamily="34" charset="0"/>
              <a:buChar char="•"/>
            </a:pPr>
            <a:r>
              <a:rPr lang="fr-FR" dirty="0">
                <a:solidFill>
                  <a:schemeClr val="bg1"/>
                </a:solidFill>
                <a:hlinkClick r:id="rId7"/>
              </a:rPr>
              <a:t>https://</a:t>
            </a:r>
            <a:r>
              <a:rPr lang="fr-FR" dirty="0" smtClean="0">
                <a:solidFill>
                  <a:schemeClr val="bg1"/>
                </a:solidFill>
                <a:hlinkClick r:id="rId7"/>
              </a:rPr>
              <a:t>uga.moveonfr.com/publisher/1/fra</a:t>
            </a:r>
            <a:endParaRPr lang="fr-FR" dirty="0" smtClean="0">
              <a:solidFill>
                <a:schemeClr val="bg1"/>
              </a:solidFill>
            </a:endParaRPr>
          </a:p>
          <a:p>
            <a:pPr marL="285750" indent="-285750">
              <a:buFont typeface="Arial" panose="020B0604020202020204" pitchFamily="34" charset="0"/>
              <a:buChar char="•"/>
            </a:pPr>
            <a:endParaRPr lang="fr-FR" dirty="0">
              <a:solidFill>
                <a:schemeClr val="bg1"/>
              </a:solidFill>
            </a:endParaRPr>
          </a:p>
        </p:txBody>
      </p:sp>
      <p:sp>
        <p:nvSpPr>
          <p:cNvPr id="2" name="ZoneTexte 1"/>
          <p:cNvSpPr txBox="1"/>
          <p:nvPr/>
        </p:nvSpPr>
        <p:spPr>
          <a:xfrm>
            <a:off x="931025" y="6009035"/>
            <a:ext cx="11504815" cy="323165"/>
          </a:xfrm>
          <a:prstGeom prst="rect">
            <a:avLst/>
          </a:prstGeom>
          <a:noFill/>
        </p:spPr>
        <p:txBody>
          <a:bodyPr wrap="square" rtlCol="0">
            <a:spAutoFit/>
          </a:bodyPr>
          <a:lstStyle/>
          <a:p>
            <a:r>
              <a:rPr lang="fr-FR" sz="1500" dirty="0">
                <a:solidFill>
                  <a:srgbClr val="FFC000"/>
                </a:solidFill>
              </a:rPr>
              <a:t>https://leo.univ-grenoble-alpes.fr/menu-principal/mon-projet-d-etudes-et-professionnel/international/partir-a-l-etranger/</a:t>
            </a:r>
          </a:p>
        </p:txBody>
      </p:sp>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9830" y="1854191"/>
            <a:ext cx="3819840" cy="4015173"/>
          </a:xfrm>
          <a:prstGeom prst="rect">
            <a:avLst/>
          </a:prstGeom>
        </p:spPr>
      </p:pic>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pic>
        <p:nvPicPr>
          <p:cNvPr id="7"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61171" y="763389"/>
            <a:ext cx="609600" cy="609600"/>
          </a:xfrm>
          <a:prstGeom prst="rect">
            <a:avLst/>
          </a:prstGeom>
        </p:spPr>
      </p:pic>
    </p:spTree>
    <p:extLst>
      <p:ext uri="{BB962C8B-B14F-4D97-AF65-F5344CB8AC3E}">
        <p14:creationId xmlns:p14="http://schemas.microsoft.com/office/powerpoint/2010/main" val="1682290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264"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9764</TotalTime>
  <Words>2988</Words>
  <Application>Microsoft Office PowerPoint</Application>
  <PresentationFormat>Grand écran</PresentationFormat>
  <Paragraphs>312</Paragraphs>
  <Slides>22</Slides>
  <Notes>16</Notes>
  <HiddenSlides>0</HiddenSlides>
  <MMClips>10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Lato</vt:lpstr>
      <vt:lpstr>Montserrat</vt:lpstr>
      <vt:lpstr>Montserrat-Bold</vt:lpstr>
      <vt:lpstr>Verdana</vt:lpstr>
      <vt:lpstr>Office Theme</vt:lpstr>
      <vt:lpstr>Présentation PowerPoint</vt:lpstr>
      <vt:lpstr>Sommaire</vt:lpstr>
      <vt:lpstr>Présentation PowerPoint</vt:lpstr>
      <vt:lpstr>Présentation PowerPoint</vt:lpstr>
      <vt:lpstr>Présentation PowerPoint</vt:lpstr>
      <vt:lpstr>Les fondamentaux d’une candidature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formulaire</vt:lpstr>
      <vt:lpstr>Le formulaire</vt:lpstr>
      <vt:lpstr>Le formulaire</vt:lpstr>
      <vt:lpstr>Le formulaire</vt:lpstr>
      <vt:lpstr>Le formulaire</vt:lpstr>
      <vt:lpstr>Le formulaire</vt:lpstr>
      <vt:lpstr>Le formulaire</vt:lpstr>
      <vt:lpstr>Le formulaire</vt:lpstr>
      <vt:lpstr>Vos interlocuteurs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ELODIE QUEFFELEC TAPIA</cp:lastModifiedBy>
  <cp:revision>1154</cp:revision>
  <dcterms:created xsi:type="dcterms:W3CDTF">2017-02-21T04:29:22Z</dcterms:created>
  <dcterms:modified xsi:type="dcterms:W3CDTF">2021-09-16T14:25:33Z</dcterms:modified>
</cp:coreProperties>
</file>